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61" r:id="rId9"/>
    <p:sldId id="262" r:id="rId10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472" autoAdjust="0"/>
  </p:normalViewPr>
  <p:slideViewPr>
    <p:cSldViewPr showGuides="1">
      <p:cViewPr>
        <p:scale>
          <a:sx n="80" d="100"/>
          <a:sy n="80" d="100"/>
        </p:scale>
        <p:origin x="-490" y="101"/>
      </p:cViewPr>
      <p:guideLst>
        <p:guide orient="horz" pos="3117"/>
        <p:guide orient="horz"/>
        <p:guide orient="horz" pos="1665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598" y="1661"/>
      </p:cViewPr>
      <p:guideLst>
        <p:guide orient="horz" pos="2880"/>
        <p:guide pos="3974"/>
        <p:guide pos="34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US" sz="800" smtClean="0"/>
              <a:pPr algn="l"/>
              <a:t>6/6/2015</a:t>
            </a:fld>
            <a:endParaRPr lang="en-US" sz="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US" sz="800" smtClean="0"/>
              <a:pPr/>
              <a:t>‹Nº›</a:t>
            </a:fld>
            <a:endParaRPr lang="en-US" sz="800"/>
          </a:p>
        </p:txBody>
      </p:sp>
    </p:spTree>
    <p:extLst>
      <p:ext uri="{BB962C8B-B14F-4D97-AF65-F5344CB8AC3E}">
        <p14:creationId xmlns="" xmlns:p14="http://schemas.microsoft.com/office/powerpoint/2010/main" val="3655833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US" noProof="0" smtClean="0"/>
              <a:pPr/>
              <a:t>6/6/2015</a:t>
            </a:fld>
            <a:endParaRPr lang="en-US" noProof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US" noProof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US" noProof="0" smtClean="0"/>
              <a:t>Copyright 2011 FUJITSU</a:t>
            </a:r>
            <a:endParaRPr lang="en-US" noProof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42427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ujitsuFourm2014_PPT_16x9_Generi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450" y="411450"/>
            <a:ext cx="2664370" cy="13681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450" y="2427730"/>
            <a:ext cx="2744079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Fujitsu Sans"/>
                <a:ea typeface="+mn-ea"/>
                <a:cs typeface="Fujitsu San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Master-Untertitelformat bearbeiten</a:t>
            </a:r>
            <a:endParaRPr lang="en-US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185" y="243040"/>
            <a:ext cx="1252800" cy="626179"/>
          </a:xfrm>
          <a:prstGeom prst="rect">
            <a:avLst/>
          </a:prstGeom>
          <a:noFill/>
        </p:spPr>
      </p:pic>
      <p:sp>
        <p:nvSpPr>
          <p:cNvPr id="14" name="Title 47"/>
          <p:cNvSpPr txBox="1">
            <a:spLocks/>
          </p:cNvSpPr>
          <p:nvPr userDrawn="1"/>
        </p:nvSpPr>
        <p:spPr bwMode="gray">
          <a:xfrm>
            <a:off x="5638352" y="2273126"/>
            <a:ext cx="3038218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sz="3200" dirty="0"/>
              <a:t>Human Centric</a:t>
            </a:r>
          </a:p>
          <a:p>
            <a:r>
              <a:rPr lang="de-DE" sz="3200" dirty="0"/>
              <a:t>          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ujitsuFourm2014_PPT_16x9_Generic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2000" y="72000"/>
            <a:ext cx="7560000" cy="770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US" noProof="0" dirty="0"/>
          </a:p>
        </p:txBody>
      </p:sp>
      <p:pic>
        <p:nvPicPr>
          <p:cNvPr id="7" name="Picture 2" descr="Fujitsu_Logo_wh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664185" y="243040"/>
            <a:ext cx="1252800" cy="47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357200"/>
            <a:ext cx="4202009" cy="21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ujitsuFourm2014_PPT_16x9_MUC_4.jpg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9598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/>
          </a:p>
        </p:txBody>
      </p:sp>
      <p:sp>
        <p:nvSpPr>
          <p:cNvPr id="7" name="VCT_Marker_ID_7" hidden="1"/>
          <p:cNvSpPr/>
          <p:nvPr>
            <p:custDataLst>
              <p:tags r:id="rId34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0" r:id="rId3"/>
    <p:sldLayoutId id="2147483662" r:id="rId4"/>
    <p:sldLayoutId id="2147483656" r:id="rId5"/>
    <p:sldLayoutId id="2147483654" r:id="rId6"/>
    <p:sldLayoutId id="2147483650" r:id="rId7"/>
    <p:sldLayoutId id="2147483667" r:id="rId8"/>
    <p:sldLayoutId id="2147483652" r:id="rId9"/>
    <p:sldLayoutId id="2147483665" r:id="rId10"/>
    <p:sldLayoutId id="2147483658" r:id="rId11"/>
    <p:sldLayoutId id="2147483666" r:id="rId12"/>
    <p:sldLayoutId id="2147483686" r:id="rId13"/>
    <p:sldLayoutId id="2147483687" r:id="rId14"/>
    <p:sldLayoutId id="2147483657" r:id="rId15"/>
    <p:sldLayoutId id="2147483661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84" r:id="rId27"/>
    <p:sldLayoutId id="2147483685" r:id="rId28"/>
    <p:sldLayoutId id="2147483678" r:id="rId29"/>
    <p:sldLayoutId id="2147483679" r:id="rId30"/>
    <p:sldLayoutId id="2147483659" r:id="rId31"/>
    <p:sldLayoutId id="2147483655" r:id="rId3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Fujitsu Sans"/>
          <a:ea typeface="+mj-ea"/>
          <a:cs typeface="Fujitsu San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Fujitsu Sans"/>
          <a:ea typeface="+mn-ea"/>
          <a:cs typeface="Fujitsu San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Fujitsu Sans"/>
          <a:ea typeface="+mn-ea"/>
          <a:cs typeface="Fujitsu San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Fujitsu Sans"/>
          <a:ea typeface="+mn-ea"/>
          <a:cs typeface="Fujitsu San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Fujitsu Sans"/>
          <a:ea typeface="+mn-ea"/>
          <a:cs typeface="Fujitsu San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Fujitsu Sans"/>
          <a:ea typeface="+mn-ea"/>
          <a:cs typeface="Fujitsu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://t.co/RjU7jKavmH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9554666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0" y="555470"/>
            <a:ext cx="2664370" cy="1368190"/>
          </a:xfrm>
        </p:spPr>
        <p:txBody>
          <a:bodyPr/>
          <a:lstStyle/>
          <a:p>
            <a:r>
              <a:rPr lang="en-US" sz="3600" dirty="0" smtClean="0"/>
              <a:t>Fujitsu World Tour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450" y="2283710"/>
            <a:ext cx="2744079" cy="720100"/>
          </a:xfrm>
        </p:spPr>
        <p:txBody>
          <a:bodyPr/>
          <a:lstStyle/>
          <a:p>
            <a:r>
              <a:rPr lang="en-US" sz="2000" dirty="0" smtClean="0"/>
              <a:t>&amp;</a:t>
            </a:r>
          </a:p>
          <a:p>
            <a:r>
              <a:rPr lang="en-US" sz="2000" dirty="0" smtClean="0"/>
              <a:t>Fujitsu Innovation Gathering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00540" y="1729340"/>
            <a:ext cx="7560000" cy="770400"/>
          </a:xfrm>
        </p:spPr>
        <p:txBody>
          <a:bodyPr/>
          <a:lstStyle/>
          <a:p>
            <a:r>
              <a:rPr lang="es-ES" altLang="ja-JP" dirty="0" smtClean="0"/>
              <a:t>La </a:t>
            </a:r>
            <a:r>
              <a:rPr lang="es-ES" altLang="ja-JP" dirty="0"/>
              <a:t>innovación como motor de futuro: </a:t>
            </a:r>
            <a:br>
              <a:rPr lang="es-ES" altLang="ja-JP" dirty="0"/>
            </a:b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Preservando nuestro </a:t>
            </a: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entorno</a:t>
            </a:r>
            <a:b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Plataformas </a:t>
            </a: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igitales </a:t>
            </a: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altLang="ja-JP" dirty="0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755470" y="3147830"/>
            <a:ext cx="7560000" cy="1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kumimoji="1" lang="es-ES" altLang="ja-JP" sz="2000" dirty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rPr>
              <a:t>Jesús Marco de Lucas, </a:t>
            </a:r>
            <a:r>
              <a:rPr kumimoji="1" lang="es-ES" altLang="ja-JP" sz="2000" dirty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rPr>
              <a:t>investigador</a:t>
            </a:r>
            <a:endParaRPr kumimoji="1" lang="es-ES" altLang="ja-JP" dirty="0" smtClean="0">
              <a:solidFill>
                <a:schemeClr val="bg1"/>
              </a:solidFill>
              <a:latin typeface="Fujitsu Sans"/>
              <a:ea typeface="+mj-ea"/>
              <a:cs typeface="Fujitsu Sans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kumimoji="1" lang="es-ES" altLang="ja-JP" b="1" i="1" dirty="0" smtClean="0">
                <a:latin typeface="Fujitsu Sans"/>
                <a:cs typeface="Fujitsu Sans"/>
              </a:rPr>
              <a:t>Consejo Superior de Investigaciones Científicas (CSIC)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kumimoji="1" lang="es-ES" altLang="ja-JP" b="1" i="1" dirty="0" smtClean="0">
                <a:latin typeface="Fujitsu Sans"/>
                <a:ea typeface="+mj-ea"/>
                <a:cs typeface="Fujitsu Sans"/>
              </a:rPr>
              <a:t>Instituto </a:t>
            </a:r>
            <a:r>
              <a:rPr kumimoji="1" lang="es-ES" altLang="ja-JP" b="1" i="1" dirty="0" smtClean="0">
                <a:latin typeface="Fujitsu Sans"/>
                <a:ea typeface="+mj-ea"/>
                <a:cs typeface="Fujitsu Sans"/>
              </a:rPr>
              <a:t>de Física de Cantabria (IFCA</a:t>
            </a:r>
            <a:r>
              <a:rPr kumimoji="1" lang="es-ES" altLang="ja-JP" b="1" i="1" dirty="0" smtClean="0">
                <a:latin typeface="Fujitsu Sans"/>
                <a:ea typeface="+mj-ea"/>
                <a:cs typeface="Fujitsu Sans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kumimoji="1" lang="es-ES" altLang="ja-JP" i="1" dirty="0" smtClean="0">
                <a:latin typeface="Fujitsu Sans"/>
                <a:ea typeface="+mj-ea"/>
                <a:cs typeface="Fujitsu Sans"/>
              </a:rPr>
              <a:t>Centro Mixto CSIC-Universidad de Cantabria</a:t>
            </a:r>
            <a:endParaRPr kumimoji="1" lang="es-ES" altLang="ja-JP" i="1" dirty="0" smtClean="0">
              <a:latin typeface="Fujitsu Sans"/>
              <a:ea typeface="+mj-ea"/>
              <a:cs typeface="Fujitsu Sans"/>
            </a:endParaRPr>
          </a:p>
        </p:txBody>
      </p:sp>
      <p:pic>
        <p:nvPicPr>
          <p:cNvPr id="11266" name="Picture 2" descr="http://documenta.wi.csic.es/alfresco/downloadpublic/direct/workspace/SpacesStore/a6f45269-b583-4b33-b925-c6950904744b/LOGO%2520GOB_MEC_CSIC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89" y="4341986"/>
            <a:ext cx="3888540" cy="658773"/>
          </a:xfrm>
          <a:prstGeom prst="rect">
            <a:avLst/>
          </a:prstGeom>
          <a:noFill/>
        </p:spPr>
      </p:pic>
      <p:pic>
        <p:nvPicPr>
          <p:cNvPr id="11268" name="Picture 4" descr="https://ifcadivulgacion.files.wordpress.com/2013/07/ifca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759" y="4227980"/>
            <a:ext cx="2013929" cy="843510"/>
          </a:xfrm>
          <a:prstGeom prst="rect">
            <a:avLst/>
          </a:prstGeom>
          <a:noFill/>
        </p:spPr>
      </p:pic>
      <p:pic>
        <p:nvPicPr>
          <p:cNvPr id="11270" name="Picture 6" descr="Logo de la 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059" y="4248590"/>
            <a:ext cx="841401" cy="8435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3200" dirty="0" smtClean="0"/>
              <a:t>An example: Water Quality in our Planet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>
            <a:normAutofit fontScale="92500" lnSpcReduction="10000"/>
          </a:bodyPr>
          <a:lstStyle/>
          <a:p>
            <a:r>
              <a:rPr lang="en-US" dirty="0" smtClean="0"/>
              <a:t>We use our best </a:t>
            </a:r>
            <a:r>
              <a:rPr lang="en-US" b="1" dirty="0" smtClean="0"/>
              <a:t>knowledge</a:t>
            </a:r>
            <a:r>
              <a:rPr lang="en-US" dirty="0" smtClean="0"/>
              <a:t> to preserve rivers, lakes, oceans</a:t>
            </a:r>
          </a:p>
          <a:p>
            <a:pPr lvl="1"/>
            <a:r>
              <a:rPr lang="en-US" dirty="0" smtClean="0"/>
              <a:t>Management of resources, reduce pollution, enforcement of directives</a:t>
            </a:r>
          </a:p>
          <a:p>
            <a:pPr lvl="1"/>
            <a:r>
              <a:rPr lang="en-US" dirty="0" smtClean="0"/>
              <a:t>Surprisingly (?),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 is the best indicator for Water Quality?</a:t>
            </a:r>
          </a:p>
          <a:p>
            <a:r>
              <a:rPr lang="en-US" dirty="0" smtClean="0"/>
              <a:t>If we look in detail, this is a very complex problem</a:t>
            </a:r>
          </a:p>
          <a:p>
            <a:pPr lvl="1"/>
            <a:r>
              <a:rPr lang="en-US" dirty="0" smtClean="0"/>
              <a:t>Complex Factors: </a:t>
            </a:r>
            <a:r>
              <a:rPr lang="en-US" dirty="0" smtClean="0">
                <a:solidFill>
                  <a:schemeClr val="accent1"/>
                </a:solidFill>
              </a:rPr>
              <a:t>Global Warming , Anthropogenic Pressure</a:t>
            </a:r>
          </a:p>
          <a:p>
            <a:pPr lvl="1"/>
            <a:r>
              <a:rPr lang="en-US" dirty="0" smtClean="0"/>
              <a:t>Complex Model, involving:</a:t>
            </a:r>
          </a:p>
          <a:p>
            <a:pPr lvl="3"/>
            <a:r>
              <a:rPr lang="en-US" sz="1600" dirty="0" smtClean="0"/>
              <a:t>Different coupled sub-models (climatic, geo, hydro, bio, human impact) </a:t>
            </a:r>
          </a:p>
          <a:p>
            <a:pPr lvl="3"/>
            <a:r>
              <a:rPr lang="en-US" sz="1600" dirty="0" smtClean="0"/>
              <a:t>At different  scales (from the genes of the species under pressure, to the whole Earth)</a:t>
            </a:r>
          </a:p>
          <a:p>
            <a:r>
              <a:rPr lang="en-US" dirty="0" smtClean="0"/>
              <a:t>But also we have now in our hands powerful tools:</a:t>
            </a:r>
          </a:p>
          <a:p>
            <a:pPr lvl="1"/>
            <a:r>
              <a:rPr lang="en-US" dirty="0" smtClean="0"/>
              <a:t>Complex instrumentation providing all types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digital information in real time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Large computing resources </a:t>
            </a:r>
            <a:r>
              <a:rPr lang="en-US" dirty="0" smtClean="0"/>
              <a:t>to assist with models and support </a:t>
            </a:r>
            <a:r>
              <a:rPr lang="en-US" b="1" dirty="0" smtClean="0"/>
              <a:t>DECISION TAKING    </a:t>
            </a:r>
          </a:p>
        </p:txBody>
      </p:sp>
      <p:pic>
        <p:nvPicPr>
          <p:cNvPr id="8195" name="Picture 3" descr="E:\DCIM\100MSDCF\DSC03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60" y="1707630"/>
            <a:ext cx="1892785" cy="1419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tos Soria\DSC03755.JP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619" t="20600"/>
          <a:stretch>
            <a:fillRect/>
          </a:stretch>
        </p:blipFill>
        <p:spPr bwMode="auto">
          <a:xfrm>
            <a:off x="0" y="807152"/>
            <a:ext cx="9144000" cy="4717008"/>
          </a:xfrm>
          <a:prstGeom prst="rect">
            <a:avLst/>
          </a:prstGeom>
          <a:noFill/>
        </p:spPr>
      </p:pic>
      <p:pic>
        <p:nvPicPr>
          <p:cNvPr id="4097" name="Picture 1" descr="D:\Fotos Soria\DSC03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420" y="3792192"/>
            <a:ext cx="1557775" cy="1515938"/>
          </a:xfrm>
          <a:prstGeom prst="ellipse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3200" dirty="0" smtClean="0"/>
              <a:t>In detail: preserving water quality in a lake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>
            <a:normAutofit fontScale="70000" lnSpcReduction="20000"/>
          </a:bodyPr>
          <a:lstStyle/>
          <a:p>
            <a:r>
              <a:rPr lang="en-US" dirty="0" smtClean="0"/>
              <a:t>As a clear example of </a:t>
            </a:r>
            <a:r>
              <a:rPr lang="en-US" b="1" dirty="0" smtClean="0"/>
              <a:t>innovation</a:t>
            </a:r>
            <a:r>
              <a:rPr lang="en-US" dirty="0" smtClean="0"/>
              <a:t>, in collaboration with an </a:t>
            </a:r>
            <a:r>
              <a:rPr lang="en-US" dirty="0" err="1" smtClean="0"/>
              <a:t>env</a:t>
            </a:r>
            <a:r>
              <a:rPr lang="en-US" dirty="0" smtClean="0"/>
              <a:t>-oriented SME (</a:t>
            </a:r>
            <a:r>
              <a:rPr lang="en-US" dirty="0" err="1" smtClean="0"/>
              <a:t>Ecohydros</a:t>
            </a:r>
            <a:r>
              <a:rPr lang="en-US" dirty="0" smtClean="0"/>
              <a:t> SL)  </a:t>
            </a:r>
          </a:p>
          <a:p>
            <a:pPr>
              <a:buNone/>
            </a:pPr>
            <a:r>
              <a:rPr lang="en-US" dirty="0" smtClean="0"/>
              <a:t>     we have gone through the whole chain in a pilot project at a water reservoir (started in 2009)</a:t>
            </a:r>
          </a:p>
          <a:p>
            <a:pPr lvl="1"/>
            <a:r>
              <a:rPr lang="en-US" dirty="0" smtClean="0"/>
              <a:t>Complex and powerful instrumentation </a:t>
            </a:r>
          </a:p>
          <a:p>
            <a:pPr lvl="2"/>
            <a:r>
              <a:rPr lang="en-US" dirty="0" smtClean="0"/>
              <a:t>Measuring water quality indicators, including algae estimation at 3D</a:t>
            </a:r>
          </a:p>
          <a:p>
            <a:pPr lvl="1"/>
            <a:r>
              <a:rPr lang="en-US" dirty="0" smtClean="0"/>
              <a:t>Whole simulation suite (hydrological, ecological, human impact)</a:t>
            </a:r>
          </a:p>
          <a:p>
            <a:pPr lvl="2"/>
            <a:r>
              <a:rPr lang="en-US" dirty="0" smtClean="0"/>
              <a:t>Exploiting many different sources of digital information (maps, statistics)</a:t>
            </a:r>
          </a:p>
          <a:p>
            <a:pPr lvl="3"/>
            <a:r>
              <a:rPr lang="en-US" dirty="0" smtClean="0"/>
              <a:t>Only some of them available as Open Data</a:t>
            </a:r>
          </a:p>
          <a:p>
            <a:pPr lvl="2"/>
            <a:r>
              <a:rPr lang="en-US" b="1" dirty="0" smtClean="0"/>
              <a:t>Running on HPC Cloud resources (EGI </a:t>
            </a:r>
            <a:r>
              <a:rPr lang="en-US" b="1" dirty="0" err="1" smtClean="0"/>
              <a:t>FedCloud</a:t>
            </a:r>
            <a:r>
              <a:rPr lang="en-US" b="1" dirty="0" smtClean="0"/>
              <a:t>) using EU open middleware (DORII, INDIGO)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Validated against real data</a:t>
            </a:r>
          </a:p>
          <a:p>
            <a:pPr lvl="2"/>
            <a:r>
              <a:rPr lang="en-US" b="1" dirty="0" smtClean="0"/>
              <a:t>Analyzing  Big Data outputs (3D maps of many variables) in almost real time to understand correlations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Now the SME can test and propose new management solutions to better preserve the water quality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SME is already extending this experience to other water reservoirs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And now we plan to extend the experience to </a:t>
            </a:r>
            <a:r>
              <a:rPr lang="en-US" b="1" dirty="0" err="1" smtClean="0">
                <a:solidFill>
                  <a:srgbClr val="002060"/>
                </a:solidFill>
              </a:rPr>
              <a:t>Sanabria</a:t>
            </a:r>
            <a:r>
              <a:rPr lang="en-US" b="1" dirty="0" smtClean="0">
                <a:solidFill>
                  <a:srgbClr val="002060"/>
                </a:solidFill>
              </a:rPr>
              <a:t> lake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incorporate new sources of digital information: SENTINEL-2 satellite maps</a:t>
            </a:r>
          </a:p>
          <a:p>
            <a:r>
              <a:rPr lang="en-US" b="1" dirty="0" smtClean="0"/>
              <a:t>But this is just an example of what can be setup under a global approach…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i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6" y="51400"/>
            <a:ext cx="4759124" cy="7314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r"/>
            <a:r>
              <a:rPr lang="en-US" dirty="0" smtClean="0"/>
              <a:t>what we have and what we need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3410" y="915520"/>
            <a:ext cx="8569190" cy="648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endParaRPr lang="en-US" sz="100" b="1" dirty="0" smtClean="0"/>
          </a:p>
          <a:p>
            <a:r>
              <a:rPr lang="en-US" sz="1400" b="1" dirty="0" smtClean="0"/>
              <a:t>LifeWatch ( </a:t>
            </a:r>
            <a:r>
              <a:rPr lang="en-US" sz="1400" b="1" dirty="0" smtClean="0">
                <a:solidFill>
                  <a:srgbClr val="C00000"/>
                </a:solidFill>
              </a:rPr>
              <a:t>lifewatch.eu</a:t>
            </a:r>
            <a:r>
              <a:rPr lang="en-US" sz="1400" b="1" dirty="0" smtClean="0"/>
              <a:t> ) is an ESFRI for Biodiversity and Ecosystem Research</a:t>
            </a:r>
            <a:endParaRPr lang="en-US" sz="1400" dirty="0" smtClean="0"/>
          </a:p>
          <a:p>
            <a:r>
              <a:rPr lang="en-US" sz="1400" b="1" dirty="0" err="1" smtClean="0"/>
              <a:t>Sevilla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Andalucia</a:t>
            </a:r>
            <a:r>
              <a:rPr lang="en-US" sz="1400" b="1" dirty="0" smtClean="0"/>
              <a:t> will host LifeWatch statutory seat and e-infrastructure coordination</a:t>
            </a:r>
            <a:endParaRPr lang="en-US" sz="1400" dirty="0" smtClean="0"/>
          </a:p>
        </p:txBody>
      </p:sp>
      <p:pic>
        <p:nvPicPr>
          <p:cNvPr id="7" name="6 Imagen" descr="ECONOSOCIOFIS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80" y="1674232"/>
            <a:ext cx="3212970" cy="2409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6252133" y="4155970"/>
            <a:ext cx="24753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 err="1" smtClean="0"/>
              <a:t>Join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us</a:t>
            </a:r>
            <a:r>
              <a:rPr lang="es-ES" sz="1400" i="1" dirty="0" smtClean="0"/>
              <a:t> in COMSOTEC 2015</a:t>
            </a:r>
          </a:p>
          <a:p>
            <a:pPr algn="ctr"/>
            <a:r>
              <a:rPr lang="es-ES" sz="1400" i="1" dirty="0" err="1" smtClean="0"/>
              <a:t>Sept</a:t>
            </a:r>
            <a:r>
              <a:rPr lang="es-ES" sz="1400" i="1" dirty="0" smtClean="0"/>
              <a:t> 9-11 in Santander</a:t>
            </a:r>
            <a:r>
              <a:rPr lang="es-ES" sz="1400" i="1" dirty="0" smtClean="0"/>
              <a:t>!</a:t>
            </a:r>
          </a:p>
          <a:p>
            <a:pPr algn="ctr"/>
            <a:r>
              <a:rPr lang="es-ES" sz="1400" dirty="0" smtClean="0">
                <a:hlinkClick r:id="rId5" tooltip="http://goo.gl/0utyCI"/>
              </a:rPr>
              <a:t>http://goo.gl/0utyCI </a:t>
            </a:r>
            <a:endParaRPr lang="es-ES" sz="1400" i="1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323410" y="1635620"/>
            <a:ext cx="5472760" cy="3312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47500" lnSpcReduction="20000"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jitsu Sans"/>
              <a:ea typeface="+mn-ea"/>
              <a:cs typeface="Fujitsu San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LifeWatch is well connected at international level</a:t>
            </a: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Examples: GBIF, LTER, COOPE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US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, EU-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Brazil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OpenBio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, RDA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What we have: </a:t>
            </a: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EGI LifeWatch Competence Center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, integrating Observatories, Workflows and Citizen Science: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Virtual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 Research Environments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jitsu Sans"/>
              <a:ea typeface="+mn-ea"/>
              <a:cs typeface="Fujitsu Sans"/>
            </a:endParaRPr>
          </a:p>
          <a:p>
            <a:pPr marL="539750" lvl="1" indent="-269875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A pilot e-Infrastructure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 </a:t>
            </a:r>
            <a:r>
              <a:rPr lang="en-US" sz="2500" dirty="0" smtClean="0">
                <a:latin typeface="Fujitsu Sans"/>
                <a:cs typeface="Fujitsu Sans"/>
              </a:rPr>
              <a:t>integrating resources </a:t>
            </a:r>
            <a:r>
              <a:rPr lang="en-US" sz="2500" dirty="0" smtClean="0">
                <a:latin typeface="Fujitsu Sans"/>
                <a:cs typeface="Fujitsu Sans"/>
              </a:rPr>
              <a:t>using INDIGO middleware in </a:t>
            </a:r>
            <a:r>
              <a:rPr lang="en-US" sz="2500" dirty="0" smtClean="0">
                <a:latin typeface="Fujitsu Sans"/>
                <a:cs typeface="Fujitsu Sans"/>
              </a:rPr>
              <a:t>EGI </a:t>
            </a:r>
            <a:r>
              <a:rPr lang="en-US" sz="2500" dirty="0" err="1" smtClean="0">
                <a:latin typeface="Fujitsu Sans"/>
                <a:cs typeface="Fujitsu Sans"/>
              </a:rPr>
              <a:t>FedCloud</a:t>
            </a:r>
            <a:r>
              <a:rPr lang="en-US" sz="2500" dirty="0" smtClean="0">
                <a:latin typeface="Fujitsu Sans"/>
                <a:cs typeface="Fujitsu San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instrumentation in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Doñana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 natural reserve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What we miss:</a:t>
            </a: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Accessing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 (as e-services) (Open) Data is not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enough,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Fujitsu Sans"/>
              <a:ea typeface="+mn-ea"/>
              <a:cs typeface="Fujitsu Sans"/>
            </a:endParaRP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lang="en-US" sz="2800" dirty="0" err="1" smtClean="0">
                <a:latin typeface="Fujitsu Sans"/>
                <a:cs typeface="Fujitsu Sans"/>
              </a:rPr>
              <a:t>Cloudifying</a:t>
            </a:r>
            <a:r>
              <a:rPr lang="en-US" sz="2800" dirty="0" smtClean="0">
                <a:latin typeface="Fujitsu Sans"/>
                <a:cs typeface="Fujitsu Sans"/>
              </a:rPr>
              <a:t> workflows to process Data is not </a:t>
            </a:r>
            <a:r>
              <a:rPr lang="en-US" sz="2800" dirty="0" smtClean="0">
                <a:latin typeface="Fujitsu Sans"/>
                <a:cs typeface="Fujitsu Sans"/>
              </a:rPr>
              <a:t>enough,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ujitsu Sans"/>
              <a:ea typeface="+mn-ea"/>
              <a:cs typeface="Fujitsu Sans"/>
            </a:endParaRP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lang="en-US" sz="2800" b="1" dirty="0" smtClean="0">
                <a:latin typeface="Fujitsu Sans"/>
                <a:cs typeface="Fujitsu Sans"/>
              </a:rPr>
              <a:t>We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 need a way to describe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preserve the experience,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ujitsu Sans"/>
                <a:ea typeface="+mn-ea"/>
                <a:cs typeface="Fujitsu Sans"/>
              </a:rPr>
              <a:t> the knowledge, of the researchers solving the problem!</a:t>
            </a:r>
          </a:p>
          <a:p>
            <a:pPr marL="539750" marR="0" lvl="1" indent="-2698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jitsu Sans"/>
                <a:ea typeface="+mn-ea"/>
                <a:cs typeface="Fujitsu Sans"/>
              </a:rPr>
              <a:t>We need Digital Knowledge Platforms!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jitsu Sans"/>
              <a:ea typeface="+mn-ea"/>
              <a:cs typeface="Fujitsu Sans"/>
            </a:endParaRPr>
          </a:p>
        </p:txBody>
      </p:sp>
      <p:pic>
        <p:nvPicPr>
          <p:cNvPr id="2052" name="Picture 4" descr="http://www.eubrazilopenbio.eu/_common/eubraz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30" y="1635620"/>
            <a:ext cx="925342" cy="420610"/>
          </a:xfrm>
          <a:prstGeom prst="rect">
            <a:avLst/>
          </a:prstGeom>
          <a:noFill/>
        </p:spPr>
      </p:pic>
      <p:pic>
        <p:nvPicPr>
          <p:cNvPr id="2054" name="Picture 6" descr="http://www.coopeus.eu/wp-content/uploads/2012/11/copy-logo_coopeus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20" y="1995670"/>
            <a:ext cx="1152160" cy="425975"/>
          </a:xfrm>
          <a:prstGeom prst="rect">
            <a:avLst/>
          </a:prstGeom>
          <a:noFill/>
        </p:spPr>
      </p:pic>
      <p:pic>
        <p:nvPicPr>
          <p:cNvPr id="2058" name="Picture 10" descr="EGI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100" y="2422030"/>
            <a:ext cx="525643" cy="581780"/>
          </a:xfrm>
          <a:prstGeom prst="rect">
            <a:avLst/>
          </a:prstGeom>
          <a:noFill/>
        </p:spPr>
      </p:pic>
      <p:pic>
        <p:nvPicPr>
          <p:cNvPr id="13" name="4 Marcador de contenido" descr="INDIGO_logo_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69164" y="3147830"/>
            <a:ext cx="527006" cy="3600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dirty="0" smtClean="0"/>
              <a:t>Can </a:t>
            </a:r>
            <a:r>
              <a:rPr lang="es-ES" sz="3200" b="1" i="1" dirty="0" err="1" smtClean="0"/>
              <a:t>we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wait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to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shape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tomorrow</a:t>
            </a:r>
            <a:r>
              <a:rPr lang="es-ES" sz="3200" b="1" i="1" dirty="0" smtClean="0"/>
              <a:t>? </a:t>
            </a:r>
            <a:endParaRPr lang="es-ES" sz="3200" b="1" i="1" dirty="0"/>
          </a:p>
        </p:txBody>
      </p:sp>
      <p:pic>
        <p:nvPicPr>
          <p:cNvPr id="4" name="Picture 2" descr="Humor con el Cambio Climático y los glaci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975219"/>
            <a:ext cx="3058434" cy="416828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20090" y="408396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See</a:t>
            </a:r>
            <a:r>
              <a:rPr lang="es-ES" i="1" dirty="0" smtClean="0"/>
              <a:t> </a:t>
            </a:r>
            <a:r>
              <a:rPr lang="es-ES" i="1" dirty="0" err="1" smtClean="0"/>
              <a:t>what</a:t>
            </a:r>
            <a:r>
              <a:rPr lang="es-ES" i="1" dirty="0" smtClean="0"/>
              <a:t> </a:t>
            </a:r>
            <a:r>
              <a:rPr lang="es-ES" i="1" dirty="0" err="1" smtClean="0"/>
              <a:t>collaborative</a:t>
            </a:r>
            <a:r>
              <a:rPr lang="es-ES" i="1" dirty="0" smtClean="0"/>
              <a:t> </a:t>
            </a:r>
            <a:r>
              <a:rPr lang="es-ES" i="1" dirty="0" err="1" smtClean="0"/>
              <a:t>work</a:t>
            </a:r>
            <a:r>
              <a:rPr lang="es-ES" i="1" dirty="0" smtClean="0"/>
              <a:t> can </a:t>
            </a:r>
            <a:r>
              <a:rPr lang="es-ES" i="1" dirty="0" smtClean="0"/>
              <a:t>do </a:t>
            </a:r>
            <a:endParaRPr lang="es-ES" i="1" dirty="0" smtClean="0"/>
          </a:p>
          <a:p>
            <a:r>
              <a:rPr lang="es-ES" i="1" dirty="0" smtClean="0">
                <a:hlinkClick r:id="rId3"/>
              </a:rPr>
              <a:t>https</a:t>
            </a:r>
            <a:r>
              <a:rPr lang="es-ES" i="1" dirty="0" smtClean="0">
                <a:hlinkClick r:id="rId3"/>
              </a:rPr>
              <a:t>://</a:t>
            </a:r>
            <a:r>
              <a:rPr lang="es-ES" i="1" dirty="0" smtClean="0">
                <a:hlinkClick r:id="rId3"/>
              </a:rPr>
              <a:t>vimeo.com/129554666</a:t>
            </a:r>
            <a:r>
              <a:rPr lang="es-ES" i="1" dirty="0" smtClean="0"/>
              <a:t>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heme/theme1.xml><?xml version="1.0" encoding="utf-8"?>
<a:theme xmlns:a="http://schemas.openxmlformats.org/drawingml/2006/main" name="Master 16-9_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04D77443B8F48A550202454B95CF7" ma:contentTypeVersion="3" ma:contentTypeDescription="Create a new document." ma:contentTypeScope="" ma:versionID="26dda0c0cce31c41803b067ac589ba33">
  <xsd:schema xmlns:xsd="http://www.w3.org/2001/XMLSchema" xmlns:p="http://schemas.microsoft.com/office/2006/metadata/properties" xmlns:ns2="25b42bc4-135f-429e-aa58-d86b30915820" targetNamespace="http://schemas.microsoft.com/office/2006/metadata/properties" ma:root="true" ma:fieldsID="4a748ebf13c35d0933234d42837e14ab" ns2:_="">
    <xsd:import namespace="25b42bc4-135f-429e-aa58-d86b30915820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42bc4-135f-429e-aa58-d86b30915820" elementFormDefault="qualified">
    <xsd:import namespace="http://schemas.microsoft.com/office/2006/documentManagement/types"/>
    <xsd:element name="Category" ma:index="8" nillable="true" ma:displayName="Category" ma:default="Banner" ma:format="Dropdown" ma:internalName="Category">
      <xsd:simpleType>
        <xsd:restriction base="dms:Choice">
          <xsd:enumeration value="Banner"/>
          <xsd:enumeration value="Invitation"/>
          <xsd:enumeration value="Links"/>
          <xsd:enumeration value="PPTs for Exhibition"/>
          <xsd:enumeration value="PPTs for BOS"/>
          <xsd:enumeration value="ExpertTalks"/>
          <xsd:enumeration value="Sponsoring"/>
          <xsd:enumeration value="Review"/>
        </xsd:restriction>
      </xsd:simpleType>
    </xsd:element>
    <xsd:element name="year" ma:index="9" nillable="true" ma:displayName="year" ma:default="2015" ma:format="Dropdown" ma:internalName="year">
      <xsd:simpleType>
        <xsd:restriction base="dms:Choice">
          <xsd:enumeration value="2013"/>
          <xsd:enumeration value="2014"/>
          <xsd:enumeration value="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year xmlns="25b42bc4-135f-429e-aa58-d86b30915820">2015</year>
    <Category xmlns="25b42bc4-135f-429e-aa58-d86b30915820">PPTs for BOS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DA04A-16A6-4F9B-9A13-B3CAEAD6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42bc4-135f-429e-aa58-d86b3091582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9E8DA23-EAF6-4AD6-A9F6-5E8F2A58315F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25b42bc4-135f-429e-aa58-d86b30915820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FC09A7-BA21-4FD9-BD8A-791A197F4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16-9_red.potx</Template>
  <TotalTime>1074</TotalTime>
  <Words>558</Words>
  <Application>Microsoft Office PowerPoint</Application>
  <PresentationFormat>Presentación en pantalla (16:9)</PresentationFormat>
  <Paragraphs>67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Master 16-9_red</vt:lpstr>
      <vt:lpstr>Fujitsu World Tour 2015</vt:lpstr>
      <vt:lpstr>La innovación como motor de futuro:  Preservando nuestro entorno Plataformas digitales de conocimiento</vt:lpstr>
      <vt:lpstr>An example: Water Quality in our Planet</vt:lpstr>
      <vt:lpstr>In detail: preserving water quality in a lake</vt:lpstr>
      <vt:lpstr>what we have and what we need </vt:lpstr>
      <vt:lpstr>Can we wait to shape tomorrow?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16:9 red</dc:title>
  <dc:creator>FUJITSU</dc:creator>
  <cp:lastModifiedBy>JM</cp:lastModifiedBy>
  <cp:revision>167</cp:revision>
  <dcterms:created xsi:type="dcterms:W3CDTF">2010-10-12T11:25:58Z</dcterms:created>
  <dcterms:modified xsi:type="dcterms:W3CDTF">2015-06-06T09:53:28Z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02052012-002</vt:lpwstr>
  </property>
  <property fmtid="{D5CDD505-2E9C-101B-9397-08002B2CF9AE}" pid="3" name="ContentTypeId">
    <vt:lpwstr>0x01010045F04D77443B8F48A550202454B95CF7</vt:lpwstr>
  </property>
</Properties>
</file>