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261" r:id="rId3"/>
    <p:sldId id="320" r:id="rId4"/>
    <p:sldId id="312" r:id="rId5"/>
    <p:sldId id="265" r:id="rId6"/>
    <p:sldId id="267" r:id="rId7"/>
    <p:sldId id="266" r:id="rId8"/>
    <p:sldId id="273" r:id="rId9"/>
    <p:sldId id="272" r:id="rId10"/>
    <p:sldId id="278" r:id="rId11"/>
    <p:sldId id="279" r:id="rId12"/>
    <p:sldId id="276" r:id="rId13"/>
    <p:sldId id="277" r:id="rId14"/>
    <p:sldId id="290" r:id="rId15"/>
    <p:sldId id="280" r:id="rId16"/>
    <p:sldId id="294" r:id="rId17"/>
    <p:sldId id="302" r:id="rId18"/>
    <p:sldId id="303" r:id="rId19"/>
    <p:sldId id="295" r:id="rId20"/>
    <p:sldId id="296" r:id="rId21"/>
    <p:sldId id="305" r:id="rId22"/>
    <p:sldId id="304" r:id="rId23"/>
    <p:sldId id="306" r:id="rId24"/>
    <p:sldId id="297" r:id="rId25"/>
    <p:sldId id="313" r:id="rId26"/>
    <p:sldId id="315" r:id="rId27"/>
    <p:sldId id="314" r:id="rId28"/>
    <p:sldId id="298" r:id="rId29"/>
    <p:sldId id="318" r:id="rId30"/>
    <p:sldId id="316" r:id="rId31"/>
    <p:sldId id="317" r:id="rId32"/>
    <p:sldId id="319" r:id="rId33"/>
    <p:sldId id="262" r:id="rId34"/>
    <p:sldId id="263" r:id="rId35"/>
    <p:sldId id="264" r:id="rId36"/>
    <p:sldId id="271" r:id="rId37"/>
    <p:sldId id="321" r:id="rId38"/>
    <p:sldId id="288" r:id="rId39"/>
    <p:sldId id="309" r:id="rId40"/>
    <p:sldId id="260" r:id="rId41"/>
    <p:sldId id="322" r:id="rId42"/>
    <p:sldId id="308" r:id="rId43"/>
    <p:sldId id="281" r:id="rId44"/>
    <p:sldId id="283" r:id="rId45"/>
    <p:sldId id="291" r:id="rId46"/>
    <p:sldId id="292" r:id="rId47"/>
    <p:sldId id="293" r:id="rId48"/>
    <p:sldId id="270" r:id="rId49"/>
    <p:sldId id="311" r:id="rId50"/>
    <p:sldId id="310" r:id="rId51"/>
    <p:sldId id="324" r:id="rId52"/>
    <p:sldId id="259"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6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2626"/>
    <a:srgbClr val="3E848E"/>
    <a:srgbClr val="0033CC"/>
    <a:srgbClr val="6F112E"/>
    <a:srgbClr val="83034C"/>
    <a:srgbClr val="16355A"/>
    <a:srgbClr val="9B3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1" autoAdjust="0"/>
    <p:restoredTop sz="94411" autoAdjust="0"/>
  </p:normalViewPr>
  <p:slideViewPr>
    <p:cSldViewPr showGuides="1">
      <p:cViewPr varScale="1">
        <p:scale>
          <a:sx n="67" d="100"/>
          <a:sy n="67" d="100"/>
        </p:scale>
        <p:origin x="1084" y="-28"/>
      </p:cViewPr>
      <p:guideLst>
        <p:guide orient="horz" pos="36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3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04C5AC5-6231-4069-B369-68094FAAD358}" type="datetimeFigureOut">
              <a:rPr lang="en-US"/>
              <a:pPr>
                <a:defRPr/>
              </a:pPr>
              <a:t>1/16/2018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97FA1C6-11DB-4DF9-B13E-0F2CC9F334A2}" type="slidenum">
              <a:rPr lang="en-US"/>
              <a:pPr>
                <a:defRPr/>
              </a:pPr>
              <a:t>‹#›</a:t>
            </a:fld>
            <a:endParaRPr lang="en-US"/>
          </a:p>
        </p:txBody>
      </p:sp>
    </p:spTree>
    <p:extLst>
      <p:ext uri="{BB962C8B-B14F-4D97-AF65-F5344CB8AC3E}">
        <p14:creationId xmlns:p14="http://schemas.microsoft.com/office/powerpoint/2010/main" val="3925649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AF653-1057-4C34-BC71-849AC8D316DC}" type="slidenum">
              <a:rPr lang="en-US" altLang="es-ES"/>
              <a:pPr/>
              <a:t>35</a:t>
            </a:fld>
            <a:endParaRPr lang="en-US" altLang="es-ES"/>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127817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31727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C1DF53-ABAD-417F-BA00-6F9C53FC6068}" type="datetimeFigureOut">
              <a:rPr lang="en-US"/>
              <a:pPr>
                <a:defRPr/>
              </a:pPr>
              <a:t>1/16/2018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139353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B0F55B-D094-43F4-A097-3FEFCB30C198}" type="datetimeFigureOut">
              <a:rPr lang="en-US"/>
              <a:pPr>
                <a:defRPr/>
              </a:pPr>
              <a:t>1/16/2018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BBA227-A131-499A-A51B-C453F6BC65E5}" type="slidenum">
              <a:rPr lang="en-US"/>
              <a:pPr>
                <a:defRPr/>
              </a:pPr>
              <a:t>‹#›</a:t>
            </a:fld>
            <a:endParaRPr lang="en-US"/>
          </a:p>
        </p:txBody>
      </p:sp>
    </p:spTree>
    <p:extLst>
      <p:ext uri="{BB962C8B-B14F-4D97-AF65-F5344CB8AC3E}">
        <p14:creationId xmlns:p14="http://schemas.microsoft.com/office/powerpoint/2010/main" val="193075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CB3CA3-9426-4DE6-BA64-B91571E5DC3D}" type="datetimeFigureOut">
              <a:rPr lang="en-US"/>
              <a:pPr>
                <a:defRPr/>
              </a:pPr>
              <a:t>1/16/2018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7296FB-7795-4EF5-83E8-B0E9C59DE09C}" type="slidenum">
              <a:rPr lang="en-US"/>
              <a:pPr>
                <a:defRPr/>
              </a:pPr>
              <a:t>‹#›</a:t>
            </a:fld>
            <a:endParaRPr lang="en-US"/>
          </a:p>
        </p:txBody>
      </p:sp>
    </p:spTree>
    <p:extLst>
      <p:ext uri="{BB962C8B-B14F-4D97-AF65-F5344CB8AC3E}">
        <p14:creationId xmlns:p14="http://schemas.microsoft.com/office/powerpoint/2010/main" val="70805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fld id="{BFD55144-9C17-4446-8B57-7B44DBDF29E4}" type="datetimeFigureOut">
              <a:rPr lang="en-US"/>
              <a:pPr>
                <a:defRPr/>
              </a:pPr>
              <a:t>1/16/2018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D76261-C812-44F3-94AE-7C9B0398608F}" type="slidenum">
              <a:rPr lang="en-US"/>
              <a:pPr>
                <a:defRPr/>
              </a:pPr>
              <a:t>‹#›</a:t>
            </a:fld>
            <a:endParaRPr lang="en-US"/>
          </a:p>
        </p:txBody>
      </p:sp>
    </p:spTree>
    <p:extLst>
      <p:ext uri="{BB962C8B-B14F-4D97-AF65-F5344CB8AC3E}">
        <p14:creationId xmlns:p14="http://schemas.microsoft.com/office/powerpoint/2010/main" val="268683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784E82-7DC1-4DED-A6F6-14006A44D4D4}" type="datetimeFigureOut">
              <a:rPr lang="en-US"/>
              <a:pPr>
                <a:defRPr/>
              </a:pPr>
              <a:t>1/16/2018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48D2B8-B2C8-417F-AE15-37C436DC4C83}" type="slidenum">
              <a:rPr lang="en-US"/>
              <a:pPr>
                <a:defRPr/>
              </a:pPr>
              <a:t>‹#›</a:t>
            </a:fld>
            <a:endParaRPr lang="en-US"/>
          </a:p>
        </p:txBody>
      </p:sp>
    </p:spTree>
    <p:extLst>
      <p:ext uri="{BB962C8B-B14F-4D97-AF65-F5344CB8AC3E}">
        <p14:creationId xmlns:p14="http://schemas.microsoft.com/office/powerpoint/2010/main" val="164693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F7B59E-945F-42B7-8428-42DB8E2E407A}" type="datetimeFigureOut">
              <a:rPr lang="en-US"/>
              <a:pPr>
                <a:defRPr/>
              </a:pPr>
              <a:t>1/16/2018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765A83-EF93-449E-85A0-BD854994C44E}" type="slidenum">
              <a:rPr lang="en-US"/>
              <a:pPr>
                <a:defRPr/>
              </a:pPr>
              <a:t>‹#›</a:t>
            </a:fld>
            <a:endParaRPr lang="en-US"/>
          </a:p>
        </p:txBody>
      </p:sp>
    </p:spTree>
    <p:extLst>
      <p:ext uri="{BB962C8B-B14F-4D97-AF65-F5344CB8AC3E}">
        <p14:creationId xmlns:p14="http://schemas.microsoft.com/office/powerpoint/2010/main" val="29201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5006411-9C3B-41A6-B465-D3437A14FC19}" type="datetimeFigureOut">
              <a:rPr lang="en-US"/>
              <a:pPr>
                <a:defRPr/>
              </a:pPr>
              <a:t>1/16/2018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DBE4B0-C731-4142-B1A0-78134F98C177}" type="slidenum">
              <a:rPr lang="en-US"/>
              <a:pPr>
                <a:defRPr/>
              </a:pPr>
              <a:t>‹#›</a:t>
            </a:fld>
            <a:endParaRPr lang="en-US"/>
          </a:p>
        </p:txBody>
      </p:sp>
    </p:spTree>
    <p:extLst>
      <p:ext uri="{BB962C8B-B14F-4D97-AF65-F5344CB8AC3E}">
        <p14:creationId xmlns:p14="http://schemas.microsoft.com/office/powerpoint/2010/main" val="18239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5EB02AF-77BA-448D-BE7C-6E707D486056}" type="datetimeFigureOut">
              <a:rPr lang="en-US"/>
              <a:pPr>
                <a:defRPr/>
              </a:pPr>
              <a:t>1/16/2018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68E45C-7EC3-4E02-B36E-D06F3FC85FAE}" type="slidenum">
              <a:rPr lang="en-US"/>
              <a:pPr>
                <a:defRPr/>
              </a:pPr>
              <a:t>‹#›</a:t>
            </a:fld>
            <a:endParaRPr lang="en-US"/>
          </a:p>
        </p:txBody>
      </p:sp>
    </p:spTree>
    <p:extLst>
      <p:ext uri="{BB962C8B-B14F-4D97-AF65-F5344CB8AC3E}">
        <p14:creationId xmlns:p14="http://schemas.microsoft.com/office/powerpoint/2010/main" val="303865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25DE28-B2CA-4A19-B0F0-98407B140EBB}" type="datetimeFigureOut">
              <a:rPr lang="en-US"/>
              <a:pPr>
                <a:defRPr/>
              </a:pPr>
              <a:t>1/16/2018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989B4D-8BD2-4C83-BB89-4431AB0FB944}" type="slidenum">
              <a:rPr lang="en-US"/>
              <a:pPr>
                <a:defRPr/>
              </a:pPr>
              <a:t>‹#›</a:t>
            </a:fld>
            <a:endParaRPr lang="en-US"/>
          </a:p>
        </p:txBody>
      </p:sp>
    </p:spTree>
    <p:extLst>
      <p:ext uri="{BB962C8B-B14F-4D97-AF65-F5344CB8AC3E}">
        <p14:creationId xmlns:p14="http://schemas.microsoft.com/office/powerpoint/2010/main" val="207902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4FBC39-AD92-4F41-8620-BFF420A78BEB}" type="datetimeFigureOut">
              <a:rPr lang="en-US"/>
              <a:pPr>
                <a:defRPr/>
              </a:pPr>
              <a:t>1/16/2018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B662094-4820-4152-AF80-55A4C694819D}" type="slidenum">
              <a:rPr lang="en-US"/>
              <a:pPr>
                <a:defRPr/>
              </a:pPr>
              <a:t>‹#›</a:t>
            </a:fld>
            <a:endParaRPr lang="en-US"/>
          </a:p>
        </p:txBody>
      </p:sp>
    </p:spTree>
    <p:extLst>
      <p:ext uri="{BB962C8B-B14F-4D97-AF65-F5344CB8AC3E}">
        <p14:creationId xmlns:p14="http://schemas.microsoft.com/office/powerpoint/2010/main" val="135728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C4DEF2-986A-4966-85CD-569D5FB30189}" type="datetimeFigureOut">
              <a:rPr lang="en-US"/>
              <a:pPr>
                <a:defRPr/>
              </a:pPr>
              <a:t>1/16/2018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0BFD3C-2B20-4EEF-A871-D5F2BCDCC113}" type="slidenum">
              <a:rPr lang="en-US"/>
              <a:pPr>
                <a:defRPr/>
              </a:pPr>
              <a:t>‹#›</a:t>
            </a:fld>
            <a:endParaRPr lang="en-US"/>
          </a:p>
        </p:txBody>
      </p:sp>
    </p:spTree>
    <p:extLst>
      <p:ext uri="{BB962C8B-B14F-4D97-AF65-F5344CB8AC3E}">
        <p14:creationId xmlns:p14="http://schemas.microsoft.com/office/powerpoint/2010/main" val="558080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44A47A-AAFF-42A5-8EEC-1CC6C243861D}" type="datetimeFigureOut">
              <a:rPr lang="en-US"/>
              <a:pPr>
                <a:defRPr/>
              </a:pPr>
              <a:t>1/16/2018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8BBDB0-AEEE-464E-A14C-29387EB22821}" type="slidenum">
              <a:rPr lang="en-US"/>
              <a:pPr>
                <a:defRPr/>
              </a:pPr>
              <a:t>‹#›</a:t>
            </a:fld>
            <a:endParaRPr lang="en-US"/>
          </a:p>
        </p:txBody>
      </p:sp>
    </p:spTree>
    <p:extLst>
      <p:ext uri="{BB962C8B-B14F-4D97-AF65-F5344CB8AC3E}">
        <p14:creationId xmlns:p14="http://schemas.microsoft.com/office/powerpoint/2010/main" val="1453243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F49DB-A9F6-4E28-9C48-56555387A624}" type="datetimeFigureOut">
              <a:rPr lang="en-US"/>
              <a:pPr>
                <a:defRPr/>
              </a:pPr>
              <a:t>1/16/2018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3534832-1478-44C5-ADB0-1E646B5011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recibio.net/wp-content/uploads/2014/01/TallerI3BMexico-JML.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ipcc.ch/ipccreports/sres/emission/index.php?idp=98"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onlinelibrary.wiley.com/doi/10.1111/plb.12600/full#plb12600-bib-0084" TargetMode="External"/><Relationship Id="rId3" Type="http://schemas.openxmlformats.org/officeDocument/2006/relationships/image" Target="../media/image43.png"/><Relationship Id="rId7" Type="http://schemas.openxmlformats.org/officeDocument/2006/relationships/hyperlink" Target="http://onlinelibrary.wiley.com/doi/10.1111/plb.12600/full#plb12600-bib-0088"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onlinelibrary.wiley.com/doi/10.1111/plb.12600/full#plb12600-bib-0087" TargetMode="External"/><Relationship Id="rId5" Type="http://schemas.openxmlformats.org/officeDocument/2006/relationships/hyperlink" Target="http://onlinelibrary.wiley.com/doi/10.1111/plb.12600/full#plb12600-bib-0007" TargetMode="External"/><Relationship Id="rId4" Type="http://schemas.openxmlformats.org/officeDocument/2006/relationships/image" Target="../media/image44.png"/><Relationship Id="rId9" Type="http://schemas.openxmlformats.org/officeDocument/2006/relationships/hyperlink" Target="http://onlinelibrary.wiley.com/doi/10.1111/plb.12600/full#plb12600-bib-006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pmc/articles/PMC2212601/pdf/nihms37278.pdf"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hyperlink" Target="http://research.microsoft.com/en-us/collaboration/fourthparadigm/"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image" Target="../media/image54.jpeg"/><Relationship Id="rId21" Type="http://schemas.openxmlformats.org/officeDocument/2006/relationships/image" Target="../media/image72.pn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image" Target="../media/image53.jpeg"/><Relationship Id="rId16" Type="http://schemas.openxmlformats.org/officeDocument/2006/relationships/image" Target="../media/image67.jpeg"/><Relationship Id="rId20"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19" Type="http://schemas.openxmlformats.org/officeDocument/2006/relationships/image" Target="../media/image70.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 Id="rId22" Type="http://schemas.openxmlformats.org/officeDocument/2006/relationships/hyperlink" Target="https://www.gbif.org/species/165143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hyperlink" Target="http://www.gbif.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rs.tdwg.org/dwc/ter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www.recibio.net/wp-content/uploads/2014/01/Algoritmos_EMM.pdf"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research.microsoft.com/en-us/um/cambridge/projects/towards2020science/"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onlinelibrary.wiley.com/doi/10.1111/2041-210X.12397/abstrac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recibio.net/wp-content/uploads/2014/01/Algoritmos_EMM.pdf"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hyperlink" Target="https://doi.org/10.15468/sssx1e" TargetMode="Externa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hyperlink" Target="http://creativecommons.org/licenses/by-sa/3.0/es/" TargetMode="External"/><Relationship Id="rId4" Type="http://schemas.openxmlformats.org/officeDocument/2006/relationships/hyperlink" Target="mailto:pando@rjb.csic.e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p:nvSpPr>
        <p:spPr>
          <a:xfrm>
            <a:off x="3343039" y="5989320"/>
            <a:ext cx="5800961" cy="874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53" name="Rectangle 2"/>
          <p:cNvSpPr>
            <a:spLocks noGrp="1" noChangeArrowheads="1"/>
          </p:cNvSpPr>
          <p:nvPr>
            <p:ph type="ctrTitle"/>
          </p:nvPr>
        </p:nvSpPr>
        <p:spPr>
          <a:xfrm>
            <a:off x="656629" y="1153865"/>
            <a:ext cx="7155731" cy="1843087"/>
          </a:xfrm>
        </p:spPr>
        <p:txBody>
          <a:bodyPr/>
          <a:lstStyle/>
          <a:p>
            <a:pPr algn="l" eaLnBrk="1" hangingPunct="1">
              <a:lnSpc>
                <a:spcPct val="90000"/>
              </a:lnSpc>
            </a:pPr>
            <a:r>
              <a:rPr lang="es-ES" dirty="0"/>
              <a:t>Historias de datos y biodiversidad: especies invasoras y </a:t>
            </a:r>
            <a:r>
              <a:rPr lang="es-ES" dirty="0" smtClean="0"/>
              <a:t>cambio climático</a:t>
            </a:r>
            <a:endParaRPr lang="es-ES" sz="3600" i="1" dirty="0" smtClean="0"/>
          </a:p>
        </p:txBody>
      </p:sp>
      <p:sp>
        <p:nvSpPr>
          <p:cNvPr id="2054" name="Text Box 3"/>
          <p:cNvSpPr txBox="1">
            <a:spLocks noChangeArrowheads="1"/>
          </p:cNvSpPr>
          <p:nvPr/>
        </p:nvSpPr>
        <p:spPr bwMode="auto">
          <a:xfrm>
            <a:off x="656629" y="3574757"/>
            <a:ext cx="37112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20000"/>
              </a:spcBef>
              <a:buClr>
                <a:srgbClr val="DE0000"/>
              </a:buClr>
            </a:pPr>
            <a:r>
              <a:rPr lang="en-US" sz="2000" b="1" dirty="0">
                <a:solidFill>
                  <a:srgbClr val="16355A"/>
                </a:solidFill>
                <a:latin typeface="Consolas" pitchFamily="49" charset="0"/>
                <a:cs typeface="Arial" charset="0"/>
              </a:rPr>
              <a:t>Francisco Pando</a:t>
            </a:r>
          </a:p>
          <a:p>
            <a:pPr eaLnBrk="1" hangingPunct="1">
              <a:lnSpc>
                <a:spcPct val="80000"/>
              </a:lnSpc>
              <a:spcBef>
                <a:spcPct val="20000"/>
              </a:spcBef>
              <a:buClr>
                <a:srgbClr val="DE0000"/>
              </a:buClr>
            </a:pPr>
            <a:r>
              <a:rPr lang="fr-FR" sz="2000" b="1" dirty="0" smtClean="0">
                <a:solidFill>
                  <a:srgbClr val="16355A"/>
                </a:solidFill>
                <a:latin typeface="Consolas" pitchFamily="49" charset="0"/>
                <a:cs typeface="Arial" charset="0"/>
              </a:rPr>
              <a:t>Real </a:t>
            </a:r>
            <a:r>
              <a:rPr lang="fr-FR" sz="2000" b="1" dirty="0" err="1" smtClean="0">
                <a:solidFill>
                  <a:srgbClr val="16355A"/>
                </a:solidFill>
                <a:latin typeface="Consolas" pitchFamily="49" charset="0"/>
                <a:cs typeface="Arial" charset="0"/>
              </a:rPr>
              <a:t>Jardín</a:t>
            </a:r>
            <a:r>
              <a:rPr lang="fr-FR" sz="2000" b="1" dirty="0" smtClean="0">
                <a:solidFill>
                  <a:srgbClr val="16355A"/>
                </a:solidFill>
                <a:latin typeface="Consolas" pitchFamily="49" charset="0"/>
                <a:cs typeface="Arial" charset="0"/>
              </a:rPr>
              <a:t> </a:t>
            </a:r>
            <a:r>
              <a:rPr lang="fr-FR" sz="2000" b="1" dirty="0" err="1" smtClean="0">
                <a:solidFill>
                  <a:srgbClr val="16355A"/>
                </a:solidFill>
                <a:latin typeface="Consolas" pitchFamily="49" charset="0"/>
                <a:cs typeface="Arial" charset="0"/>
              </a:rPr>
              <a:t>Botánico</a:t>
            </a:r>
            <a:r>
              <a:rPr lang="fr-FR" sz="2000" b="1" dirty="0" smtClean="0">
                <a:solidFill>
                  <a:srgbClr val="16355A"/>
                </a:solidFill>
                <a:latin typeface="Consolas" pitchFamily="49" charset="0"/>
                <a:cs typeface="Arial" charset="0"/>
              </a:rPr>
              <a:t>-CSIC</a:t>
            </a:r>
            <a:endParaRPr lang="en-US" sz="5400" b="1" dirty="0">
              <a:solidFill>
                <a:srgbClr val="16355A"/>
              </a:solidFill>
              <a:latin typeface="Consolas" pitchFamily="49" charset="0"/>
              <a:cs typeface="Arial" charset="0"/>
            </a:endParaRPr>
          </a:p>
        </p:txBody>
      </p:sp>
      <p:pic>
        <p:nvPicPr>
          <p:cNvPr id="10" name="Picture 10"/>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10" y="5989320"/>
            <a:ext cx="3348150" cy="874404"/>
          </a:xfrm>
          <a:prstGeom prst="rect">
            <a:avLst/>
          </a:prstGeom>
          <a:solidFill>
            <a:srgbClr val="BCD6C5"/>
          </a:solidFill>
          <a:ln>
            <a:noFill/>
          </a:ln>
          <a:effectLst/>
          <a:extLst/>
        </p:spPr>
      </p:pic>
      <p:sp>
        <p:nvSpPr>
          <p:cNvPr id="11" name="Rectangle 10"/>
          <p:cNvSpPr/>
          <p:nvPr/>
        </p:nvSpPr>
        <p:spPr>
          <a:xfrm>
            <a:off x="0" y="6007731"/>
            <a:ext cx="3343039" cy="923330"/>
          </a:xfrm>
          <a:prstGeom prst="rect">
            <a:avLst/>
          </a:prstGeom>
        </p:spPr>
        <p:txBody>
          <a:bodyPr wrap="square">
            <a:spAutoFit/>
          </a:bodyPr>
          <a:lstStyle/>
          <a:p>
            <a:r>
              <a:rPr lang="es-ES" dirty="0">
                <a:solidFill>
                  <a:schemeClr val="bg1">
                    <a:lumMod val="95000"/>
                  </a:schemeClr>
                </a:solidFill>
              </a:rPr>
              <a:t>Máster Interuniversitario en Ciencia de </a:t>
            </a:r>
            <a:r>
              <a:rPr lang="es-ES" dirty="0" smtClean="0">
                <a:solidFill>
                  <a:schemeClr val="bg1">
                    <a:lumMod val="95000"/>
                  </a:schemeClr>
                </a:solidFill>
              </a:rPr>
              <a:t>Datos / </a:t>
            </a:r>
            <a:r>
              <a:rPr lang="es-ES" dirty="0">
                <a:solidFill>
                  <a:schemeClr val="bg1">
                    <a:lumMod val="95000"/>
                  </a:schemeClr>
                </a:solidFill>
              </a:rPr>
              <a:t>Data </a:t>
            </a:r>
            <a:r>
              <a:rPr lang="es-ES" dirty="0" err="1" smtClean="0">
                <a:solidFill>
                  <a:schemeClr val="bg1">
                    <a:lumMod val="95000"/>
                  </a:schemeClr>
                </a:solidFill>
              </a:rPr>
              <a:t>Science</a:t>
            </a:r>
            <a:r>
              <a:rPr lang="es-ES" dirty="0" smtClean="0">
                <a:solidFill>
                  <a:schemeClr val="bg1">
                    <a:lumMod val="95000"/>
                  </a:schemeClr>
                </a:solidFill>
              </a:rPr>
              <a:t>. Panorámica de datos</a:t>
            </a:r>
            <a:endParaRPr lang="en-US" dirty="0">
              <a:solidFill>
                <a:schemeClr val="bg1">
                  <a:lumMod val="95000"/>
                </a:schemeClr>
              </a:solidFill>
            </a:endParaRPr>
          </a:p>
        </p:txBody>
      </p:sp>
      <p:sp>
        <p:nvSpPr>
          <p:cNvPr id="9" name="Rectangle 8"/>
          <p:cNvSpPr/>
          <p:nvPr/>
        </p:nvSpPr>
        <p:spPr>
          <a:xfrm>
            <a:off x="3573844" y="6608426"/>
            <a:ext cx="2006268" cy="284693"/>
          </a:xfrm>
          <a:prstGeom prst="rect">
            <a:avLst/>
          </a:prstGeom>
        </p:spPr>
        <p:txBody>
          <a:bodyPr wrap="square">
            <a:spAutoFit/>
          </a:bodyPr>
          <a:lstStyle/>
          <a:p>
            <a:pPr>
              <a:lnSpc>
                <a:spcPts val="1500"/>
              </a:lnSpc>
            </a:pPr>
            <a:r>
              <a:rPr lang="fr-FR" sz="1300" dirty="0" smtClean="0">
                <a:solidFill>
                  <a:schemeClr val="accent1">
                    <a:lumMod val="75000"/>
                  </a:schemeClr>
                </a:solidFill>
                <a:latin typeface="Candara" panose="020E0502030303020204" pitchFamily="34" charset="0"/>
                <a:ea typeface="Segoe UI Symbol" pitchFamily="34" charset="0"/>
              </a:rPr>
              <a:t>Santander, 16 </a:t>
            </a:r>
            <a:r>
              <a:rPr lang="fr-FR" sz="1300" dirty="0" err="1" smtClean="0">
                <a:solidFill>
                  <a:schemeClr val="accent1">
                    <a:lumMod val="75000"/>
                  </a:schemeClr>
                </a:solidFill>
                <a:latin typeface="Candara" panose="020E0502030303020204" pitchFamily="34" charset="0"/>
                <a:ea typeface="Segoe UI Symbol" pitchFamily="34" charset="0"/>
              </a:rPr>
              <a:t>enero</a:t>
            </a:r>
            <a:r>
              <a:rPr lang="fr-FR" sz="1300" dirty="0" smtClean="0">
                <a:solidFill>
                  <a:schemeClr val="accent1">
                    <a:lumMod val="75000"/>
                  </a:schemeClr>
                </a:solidFill>
                <a:latin typeface="Candara" panose="020E0502030303020204" pitchFamily="34" charset="0"/>
                <a:ea typeface="Segoe UI Symbol" pitchFamily="34" charset="0"/>
              </a:rPr>
              <a:t> 2017</a:t>
            </a:r>
            <a:endParaRPr lang="fr-FR" sz="1300" dirty="0">
              <a:solidFill>
                <a:schemeClr val="accent1">
                  <a:lumMod val="75000"/>
                </a:schemeClr>
              </a:solidFill>
              <a:latin typeface="Candara" panose="020E0502030303020204" pitchFamily="34" charset="0"/>
              <a:ea typeface="Segoe UI Symbol" pitchFamily="34" charset="0"/>
            </a:endParaRPr>
          </a:p>
        </p:txBody>
      </p:sp>
      <p:sp>
        <p:nvSpPr>
          <p:cNvPr id="2" name="Rectangle 1"/>
          <p:cNvSpPr/>
          <p:nvPr/>
        </p:nvSpPr>
        <p:spPr>
          <a:xfrm>
            <a:off x="7309423" y="5531140"/>
            <a:ext cx="1213901" cy="369332"/>
          </a:xfrm>
          <a:prstGeom prst="rect">
            <a:avLst/>
          </a:prstGeom>
        </p:spPr>
        <p:txBody>
          <a:bodyPr wrap="square">
            <a:spAutoFit/>
          </a:bodyPr>
          <a:lstStyle/>
          <a:p>
            <a:pPr algn="r"/>
            <a:r>
              <a:rPr lang="es-ES" dirty="0" smtClean="0"/>
              <a:t>Teoría</a:t>
            </a:r>
            <a:endParaRPr lang="es-ES" dirty="0"/>
          </a:p>
        </p:txBody>
      </p:sp>
      <p:pic>
        <p:nvPicPr>
          <p:cNvPr id="3" name="Picture 2"/>
          <p:cNvPicPr>
            <a:picLocks noChangeAspect="1"/>
          </p:cNvPicPr>
          <p:nvPr/>
        </p:nvPicPr>
        <p:blipFill>
          <a:blip r:embed="rId3"/>
          <a:stretch>
            <a:fillRect/>
          </a:stretch>
        </p:blipFill>
        <p:spPr>
          <a:xfrm>
            <a:off x="3749553" y="6055130"/>
            <a:ext cx="1542527" cy="571307"/>
          </a:xfrm>
          <a:prstGeom prst="rect">
            <a:avLst/>
          </a:prstGeom>
        </p:spPr>
      </p:pic>
      <p:pic>
        <p:nvPicPr>
          <p:cNvPr id="4" name="Picture 3"/>
          <p:cNvPicPr>
            <a:picLocks noChangeAspect="1"/>
          </p:cNvPicPr>
          <p:nvPr/>
        </p:nvPicPr>
        <p:blipFill rotWithShape="1">
          <a:blip r:embed="rId4"/>
          <a:srcRect b="2462"/>
          <a:stretch/>
        </p:blipFill>
        <p:spPr>
          <a:xfrm>
            <a:off x="5554389" y="6007731"/>
            <a:ext cx="529779" cy="733637"/>
          </a:xfrm>
          <a:prstGeom prst="rect">
            <a:avLst/>
          </a:prstGeom>
        </p:spPr>
      </p:pic>
      <p:pic>
        <p:nvPicPr>
          <p:cNvPr id="6" name="Picture 5"/>
          <p:cNvPicPr>
            <a:picLocks noChangeAspect="1"/>
          </p:cNvPicPr>
          <p:nvPr/>
        </p:nvPicPr>
        <p:blipFill>
          <a:blip r:embed="rId5"/>
          <a:stretch>
            <a:fillRect/>
          </a:stretch>
        </p:blipFill>
        <p:spPr>
          <a:xfrm>
            <a:off x="6248398" y="6047923"/>
            <a:ext cx="699866" cy="693445"/>
          </a:xfrm>
          <a:prstGeom prst="rect">
            <a:avLst/>
          </a:prstGeom>
        </p:spPr>
      </p:pic>
      <p:pic>
        <p:nvPicPr>
          <p:cNvPr id="12" name="Picture 11"/>
          <p:cNvPicPr>
            <a:picLocks noChangeAspect="1"/>
          </p:cNvPicPr>
          <p:nvPr/>
        </p:nvPicPr>
        <p:blipFill>
          <a:blip r:embed="rId6"/>
          <a:stretch>
            <a:fillRect/>
          </a:stretch>
        </p:blipFill>
        <p:spPr>
          <a:xfrm>
            <a:off x="7041746" y="6055130"/>
            <a:ext cx="1346678" cy="686238"/>
          </a:xfrm>
          <a:prstGeom prst="rect">
            <a:avLst/>
          </a:prstGeom>
        </p:spPr>
      </p:pic>
      <p:pic>
        <p:nvPicPr>
          <p:cNvPr id="15" name="Picture 14"/>
          <p:cNvPicPr>
            <a:picLocks noChangeAspect="1"/>
          </p:cNvPicPr>
          <p:nvPr/>
        </p:nvPicPr>
        <p:blipFill rotWithShape="1">
          <a:blip r:embed="rId7"/>
          <a:srcRect t="1035" b="723"/>
          <a:stretch/>
        </p:blipFill>
        <p:spPr>
          <a:xfrm>
            <a:off x="8658225" y="-27384"/>
            <a:ext cx="485775" cy="6885384"/>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357187" y="414337"/>
            <a:ext cx="8429625" cy="6029325"/>
          </a:xfrm>
          <a:prstGeom prst="rect">
            <a:avLst/>
          </a:prstGeom>
        </p:spPr>
      </p:pic>
    </p:spTree>
    <p:extLst>
      <p:ext uri="{BB962C8B-B14F-4D97-AF65-F5344CB8AC3E}">
        <p14:creationId xmlns:p14="http://schemas.microsoft.com/office/powerpoint/2010/main" val="1532372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681037" y="376237"/>
            <a:ext cx="7781925" cy="6105525"/>
          </a:xfrm>
          <a:prstGeom prst="rect">
            <a:avLst/>
          </a:prstGeom>
        </p:spPr>
      </p:pic>
    </p:spTree>
    <p:extLst>
      <p:ext uri="{BB962C8B-B14F-4D97-AF65-F5344CB8AC3E}">
        <p14:creationId xmlns:p14="http://schemas.microsoft.com/office/powerpoint/2010/main" val="3443676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Marco conceptual. Diagrama BAM</a:t>
            </a:r>
            <a:endParaRPr lang="es-ES" dirty="0"/>
          </a:p>
        </p:txBody>
      </p:sp>
      <p:pic>
        <p:nvPicPr>
          <p:cNvPr id="4" name="Content Placeholder 3"/>
          <p:cNvPicPr>
            <a:picLocks noGrp="1" noChangeAspect="1"/>
          </p:cNvPicPr>
          <p:nvPr>
            <p:ph idx="1"/>
          </p:nvPr>
        </p:nvPicPr>
        <p:blipFill>
          <a:blip r:embed="rId2"/>
          <a:stretch>
            <a:fillRect/>
          </a:stretch>
        </p:blipFill>
        <p:spPr>
          <a:xfrm>
            <a:off x="975476" y="1600200"/>
            <a:ext cx="7193048" cy="4525963"/>
          </a:xfrm>
          <a:prstGeom prst="rect">
            <a:avLst/>
          </a:prstGeom>
        </p:spPr>
      </p:pic>
    </p:spTree>
    <p:extLst>
      <p:ext uri="{BB962C8B-B14F-4D97-AF65-F5344CB8AC3E}">
        <p14:creationId xmlns:p14="http://schemas.microsoft.com/office/powerpoint/2010/main" val="2817617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876300" y="457200"/>
            <a:ext cx="7391400" cy="5943600"/>
          </a:xfrm>
          <a:prstGeom prst="rect">
            <a:avLst/>
          </a:prstGeom>
        </p:spPr>
      </p:pic>
    </p:spTree>
    <p:extLst>
      <p:ext uri="{BB962C8B-B14F-4D97-AF65-F5344CB8AC3E}">
        <p14:creationId xmlns:p14="http://schemas.microsoft.com/office/powerpoint/2010/main" val="10036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2925" y="376237"/>
            <a:ext cx="8058150" cy="6105525"/>
          </a:xfrm>
          <a:prstGeom prst="rect">
            <a:avLst/>
          </a:prstGeom>
        </p:spPr>
      </p:pic>
      <p:sp>
        <p:nvSpPr>
          <p:cNvPr id="5" name="TextBox 4"/>
          <p:cNvSpPr txBox="1"/>
          <p:nvPr/>
        </p:nvSpPr>
        <p:spPr>
          <a:xfrm>
            <a:off x="3719712" y="6396335"/>
            <a:ext cx="5380127" cy="461665"/>
          </a:xfrm>
          <a:prstGeom prst="rect">
            <a:avLst/>
          </a:prstGeom>
          <a:noFill/>
        </p:spPr>
        <p:txBody>
          <a:bodyPr wrap="none" rtlCol="0">
            <a:spAutoFit/>
          </a:bodyPr>
          <a:lstStyle/>
          <a:p>
            <a:pPr algn="r"/>
            <a:r>
              <a:rPr lang="es-ES" sz="1200" dirty="0" smtClean="0"/>
              <a:t>Jorge Lobo. MNCN-CSIC</a:t>
            </a:r>
          </a:p>
          <a:p>
            <a:pPr algn="r"/>
            <a:r>
              <a:rPr lang="es-ES" sz="1200" dirty="0">
                <a:hlinkClick r:id="rId3"/>
              </a:rPr>
              <a:t>http://</a:t>
            </a:r>
            <a:r>
              <a:rPr lang="es-ES" sz="1200" dirty="0" smtClean="0">
                <a:hlinkClick r:id="rId3"/>
              </a:rPr>
              <a:t>www.recibio.net/wp-content/uploads/2014/01/TallerI3BMexico-JML.pdf</a:t>
            </a:r>
            <a:r>
              <a:rPr lang="es-ES" sz="1200" dirty="0" smtClean="0"/>
              <a:t> </a:t>
            </a:r>
            <a:endParaRPr lang="es-ES" sz="1200" dirty="0"/>
          </a:p>
        </p:txBody>
      </p:sp>
    </p:spTree>
    <p:extLst>
      <p:ext uri="{BB962C8B-B14F-4D97-AF65-F5344CB8AC3E}">
        <p14:creationId xmlns:p14="http://schemas.microsoft.com/office/powerpoint/2010/main" val="3328799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58" y="125760"/>
            <a:ext cx="8229600" cy="1143000"/>
          </a:xfrm>
        </p:spPr>
        <p:txBody>
          <a:bodyPr/>
          <a:lstStyle/>
          <a:p>
            <a:r>
              <a:rPr lang="es-ES" dirty="0" smtClean="0"/>
              <a:t>Porqué, para qué</a:t>
            </a:r>
            <a:endParaRPr lang="es-ES" dirty="0"/>
          </a:p>
        </p:txBody>
      </p:sp>
      <p:sp>
        <p:nvSpPr>
          <p:cNvPr id="3" name="Content Placeholder 2"/>
          <p:cNvSpPr>
            <a:spLocks noGrp="1"/>
          </p:cNvSpPr>
          <p:nvPr>
            <p:ph idx="1"/>
          </p:nvPr>
        </p:nvSpPr>
        <p:spPr>
          <a:xfrm>
            <a:off x="4364068" y="1268760"/>
            <a:ext cx="4456403" cy="4525963"/>
          </a:xfrm>
        </p:spPr>
        <p:txBody>
          <a:bodyPr/>
          <a:lstStyle/>
          <a:p>
            <a:r>
              <a:rPr lang="es-ES" sz="2800" dirty="0" smtClean="0"/>
              <a:t>Reintroducción de especies</a:t>
            </a:r>
          </a:p>
          <a:p>
            <a:r>
              <a:rPr lang="es-ES" sz="2800" dirty="0" smtClean="0"/>
              <a:t>Manejo de especies invasoras (rutas de invasión, estimación del impacto, </a:t>
            </a:r>
            <a:r>
              <a:rPr lang="es-ES" sz="2800" dirty="0" err="1" smtClean="0"/>
              <a:t>etc</a:t>
            </a:r>
            <a:r>
              <a:rPr lang="es-ES" sz="2800" dirty="0" smtClean="0"/>
              <a:t>)</a:t>
            </a:r>
          </a:p>
          <a:p>
            <a:r>
              <a:rPr lang="es-ES" sz="2800" dirty="0" smtClean="0"/>
              <a:t>Encontrar nuevas localidades de una especie</a:t>
            </a:r>
          </a:p>
          <a:p>
            <a:r>
              <a:rPr lang="es-ES" sz="2800" dirty="0" smtClean="0"/>
              <a:t>Predicción de posibles impactos del cambio climático</a:t>
            </a:r>
          </a:p>
          <a:p>
            <a:r>
              <a:rPr lang="es-ES" sz="2800" dirty="0" smtClean="0"/>
              <a:t>Etc.</a:t>
            </a:r>
          </a:p>
          <a:p>
            <a:endParaRPr lang="es-ES" sz="2800" dirty="0"/>
          </a:p>
        </p:txBody>
      </p:sp>
      <p:pic>
        <p:nvPicPr>
          <p:cNvPr id="6" name="Picture 5"/>
          <p:cNvPicPr>
            <a:picLocks noChangeAspect="1"/>
          </p:cNvPicPr>
          <p:nvPr/>
        </p:nvPicPr>
        <p:blipFill>
          <a:blip r:embed="rId2"/>
          <a:stretch>
            <a:fillRect/>
          </a:stretch>
        </p:blipFill>
        <p:spPr>
          <a:xfrm>
            <a:off x="459015" y="1268760"/>
            <a:ext cx="3337083" cy="5513833"/>
          </a:xfrm>
          <a:prstGeom prst="rect">
            <a:avLst/>
          </a:prstGeom>
        </p:spPr>
      </p:pic>
    </p:spTree>
    <p:extLst>
      <p:ext uri="{BB962C8B-B14F-4D97-AF65-F5344CB8AC3E}">
        <p14:creationId xmlns:p14="http://schemas.microsoft.com/office/powerpoint/2010/main" val="1671954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dirty="0" smtClean="0"/>
              <a:t>Aplicaciones. 1. descubrimiento de especies</a:t>
            </a:r>
            <a:endParaRPr lang="es-ES" sz="3600" dirty="0"/>
          </a:p>
        </p:txBody>
      </p:sp>
      <p:graphicFrame>
        <p:nvGraphicFramePr>
          <p:cNvPr id="5" name="Table 4"/>
          <p:cNvGraphicFramePr>
            <a:graphicFrameLocks noGrp="1"/>
          </p:cNvGraphicFramePr>
          <p:nvPr>
            <p:extLst>
              <p:ext uri="{D42A27DB-BD31-4B8C-83A1-F6EECF244321}">
                <p14:modId xmlns:p14="http://schemas.microsoft.com/office/powerpoint/2010/main" val="34398294"/>
              </p:ext>
            </p:extLst>
          </p:nvPr>
        </p:nvGraphicFramePr>
        <p:xfrm>
          <a:off x="1524000" y="1397000"/>
          <a:ext cx="6096000" cy="74168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82653794"/>
                    </a:ext>
                  </a:extLst>
                </a:gridCol>
                <a:gridCol w="3048000">
                  <a:extLst>
                    <a:ext uri="{9D8B030D-6E8A-4147-A177-3AD203B41FA5}">
                      <a16:colId xmlns:a16="http://schemas.microsoft.com/office/drawing/2014/main" val="582144404"/>
                    </a:ext>
                  </a:extLst>
                </a:gridCol>
              </a:tblGrid>
              <a:tr h="370840">
                <a:tc>
                  <a:txBody>
                    <a:bodyPr/>
                    <a:lstStyle/>
                    <a:p>
                      <a:endParaRPr lang="es-ES" dirty="0"/>
                    </a:p>
                  </a:txBody>
                  <a:tcPr/>
                </a:tc>
                <a:tc>
                  <a:txBody>
                    <a:bodyPr/>
                    <a:lstStyle/>
                    <a:p>
                      <a:endParaRPr lang="es-ES"/>
                    </a:p>
                  </a:txBody>
                  <a:tcPr/>
                </a:tc>
                <a:extLst>
                  <a:ext uri="{0D108BD9-81ED-4DB2-BD59-A6C34878D82A}">
                    <a16:rowId xmlns:a16="http://schemas.microsoft.com/office/drawing/2014/main" val="3456760576"/>
                  </a:ext>
                </a:extLst>
              </a:tr>
              <a:tr h="370840">
                <a:tc>
                  <a:txBody>
                    <a:bodyPr/>
                    <a:lstStyle/>
                    <a:p>
                      <a:endParaRPr lang="es-ES"/>
                    </a:p>
                  </a:txBody>
                  <a:tcPr/>
                </a:tc>
                <a:tc>
                  <a:txBody>
                    <a:bodyPr/>
                    <a:lstStyle/>
                    <a:p>
                      <a:endParaRPr lang="es-ES" dirty="0"/>
                    </a:p>
                  </a:txBody>
                  <a:tcPr/>
                </a:tc>
                <a:extLst>
                  <a:ext uri="{0D108BD9-81ED-4DB2-BD59-A6C34878D82A}">
                    <a16:rowId xmlns:a16="http://schemas.microsoft.com/office/drawing/2014/main" val="3047250079"/>
                  </a:ext>
                </a:extLst>
              </a:tr>
            </a:tbl>
          </a:graphicData>
        </a:graphic>
      </p:graphicFrame>
      <p:pic>
        <p:nvPicPr>
          <p:cNvPr id="11" name="Picture 10"/>
          <p:cNvPicPr>
            <a:picLocks noChangeAspect="1"/>
          </p:cNvPicPr>
          <p:nvPr/>
        </p:nvPicPr>
        <p:blipFill>
          <a:blip r:embed="rId2"/>
          <a:stretch>
            <a:fillRect/>
          </a:stretch>
        </p:blipFill>
        <p:spPr>
          <a:xfrm>
            <a:off x="827584" y="1583044"/>
            <a:ext cx="1809903" cy="2173431"/>
          </a:xfrm>
          <a:prstGeom prst="rect">
            <a:avLst/>
          </a:prstGeom>
        </p:spPr>
      </p:pic>
      <p:pic>
        <p:nvPicPr>
          <p:cNvPr id="12" name="Picture 11"/>
          <p:cNvPicPr>
            <a:picLocks noChangeAspect="1"/>
          </p:cNvPicPr>
          <p:nvPr/>
        </p:nvPicPr>
        <p:blipFill>
          <a:blip r:embed="rId3"/>
          <a:stretch>
            <a:fillRect/>
          </a:stretch>
        </p:blipFill>
        <p:spPr>
          <a:xfrm>
            <a:off x="890964" y="3900492"/>
            <a:ext cx="1746523" cy="2408828"/>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507689792"/>
              </p:ext>
            </p:extLst>
          </p:nvPr>
        </p:nvGraphicFramePr>
        <p:xfrm>
          <a:off x="3305322" y="1583044"/>
          <a:ext cx="5443141" cy="4832018"/>
        </p:xfrm>
        <a:graphic>
          <a:graphicData uri="http://schemas.openxmlformats.org/drawingml/2006/table">
            <a:tbl>
              <a:tblPr firstRow="1" bandRow="1">
                <a:tableStyleId>{2D5ABB26-0587-4C30-8999-92F81FD0307C}</a:tableStyleId>
              </a:tblPr>
              <a:tblGrid>
                <a:gridCol w="5443141">
                  <a:extLst>
                    <a:ext uri="{9D8B030D-6E8A-4147-A177-3AD203B41FA5}">
                      <a16:colId xmlns:a16="http://schemas.microsoft.com/office/drawing/2014/main" val="2937686248"/>
                    </a:ext>
                  </a:extLst>
                </a:gridCol>
              </a:tblGrid>
              <a:tr h="2363138">
                <a:tc>
                  <a:txBody>
                    <a:bodyPr/>
                    <a:lstStyle/>
                    <a:p>
                      <a:r>
                        <a:rPr lang="es-ES" sz="2400" u="sng" dirty="0" err="1" smtClean="0"/>
                        <a:t>Linnean</a:t>
                      </a:r>
                      <a:r>
                        <a:rPr lang="es-ES" sz="2400" u="sng" dirty="0" smtClean="0"/>
                        <a:t> </a:t>
                      </a:r>
                      <a:r>
                        <a:rPr lang="es-ES" sz="2400" u="sng" dirty="0" err="1" smtClean="0"/>
                        <a:t>shortfall</a:t>
                      </a:r>
                      <a:endParaRPr lang="es-ES" sz="2400" u="sng" dirty="0" smtClean="0"/>
                    </a:p>
                    <a:p>
                      <a:r>
                        <a:rPr lang="en-US" sz="2400" kern="1200" dirty="0" smtClean="0">
                          <a:effectLst/>
                        </a:rPr>
                        <a:t>Most of the species on Earth have not been described and cataloged (Brown &amp;</a:t>
                      </a:r>
                    </a:p>
                    <a:p>
                      <a:r>
                        <a:rPr lang="en-US" sz="2400" kern="1200" dirty="0" err="1" smtClean="0">
                          <a:effectLst/>
                        </a:rPr>
                        <a:t>Lomolino</a:t>
                      </a:r>
                      <a:r>
                        <a:rPr lang="en-US" sz="2400" kern="1200" dirty="0" smtClean="0">
                          <a:effectLst/>
                        </a:rPr>
                        <a:t> 1998)</a:t>
                      </a:r>
                    </a:p>
                    <a:p>
                      <a:endParaRPr lang="es-ES" b="0" dirty="0">
                        <a:solidFill>
                          <a:schemeClr val="accent1">
                            <a:lumMod val="75000"/>
                          </a:schemeClr>
                        </a:solidFill>
                      </a:endParaRPr>
                    </a:p>
                  </a:txBody>
                  <a:tcPr/>
                </a:tc>
                <a:extLst>
                  <a:ext uri="{0D108BD9-81ED-4DB2-BD59-A6C34878D82A}">
                    <a16:rowId xmlns:a16="http://schemas.microsoft.com/office/drawing/2014/main" val="1419448363"/>
                  </a:ext>
                </a:extLst>
              </a:tr>
              <a:tr h="2363138">
                <a:tc>
                  <a:txBody>
                    <a:bodyPr/>
                    <a:lstStyle/>
                    <a:p>
                      <a:r>
                        <a:rPr lang="es-ES" sz="2400" u="sng" dirty="0" err="1" smtClean="0"/>
                        <a:t>Wallacean</a:t>
                      </a:r>
                      <a:r>
                        <a:rPr lang="es-ES" sz="2400" u="sng" dirty="0" smtClean="0"/>
                        <a:t> </a:t>
                      </a:r>
                      <a:r>
                        <a:rPr lang="es-ES" sz="2400" u="sng" dirty="0" err="1" smtClean="0"/>
                        <a:t>shortfall</a:t>
                      </a:r>
                      <a:endParaRPr lang="es-ES" sz="2400" u="sng" dirty="0" smtClean="0"/>
                    </a:p>
                    <a:p>
                      <a:r>
                        <a:rPr lang="en-US" sz="2400" kern="1200" dirty="0" smtClean="0">
                          <a:effectLst/>
                        </a:rPr>
                        <a:t>Knowledge about the geographic distribution of most species is incomplete; it is inadequate at all scales most of the time (</a:t>
                      </a:r>
                      <a:r>
                        <a:rPr lang="en-US" sz="2400" kern="1200" dirty="0" err="1" smtClean="0">
                          <a:effectLst/>
                        </a:rPr>
                        <a:t>Lomolino</a:t>
                      </a:r>
                      <a:r>
                        <a:rPr lang="en-US" sz="2400" kern="1200" dirty="0" smtClean="0">
                          <a:effectLst/>
                        </a:rPr>
                        <a:t> 2004)</a:t>
                      </a:r>
                    </a:p>
                    <a:p>
                      <a:endParaRPr lang="es-ES" dirty="0" smtClean="0"/>
                    </a:p>
                    <a:p>
                      <a:endParaRPr lang="es-ES" b="0" dirty="0">
                        <a:solidFill>
                          <a:schemeClr val="accent1">
                            <a:lumMod val="75000"/>
                          </a:schemeClr>
                        </a:solidFill>
                      </a:endParaRPr>
                    </a:p>
                  </a:txBody>
                  <a:tcPr/>
                </a:tc>
                <a:extLst>
                  <a:ext uri="{0D108BD9-81ED-4DB2-BD59-A6C34878D82A}">
                    <a16:rowId xmlns:a16="http://schemas.microsoft.com/office/drawing/2014/main" val="4115136874"/>
                  </a:ext>
                </a:extLst>
              </a:tr>
            </a:tbl>
          </a:graphicData>
        </a:graphic>
      </p:graphicFrame>
    </p:spTree>
    <p:extLst>
      <p:ext uri="{BB962C8B-B14F-4D97-AF65-F5344CB8AC3E}">
        <p14:creationId xmlns:p14="http://schemas.microsoft.com/office/powerpoint/2010/main" val="1909556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11250" y="1417638"/>
            <a:ext cx="9027708" cy="3883570"/>
          </a:xfrm>
          <a:prstGeom prst="rect">
            <a:avLst/>
          </a:prstGeom>
        </p:spPr>
      </p:pic>
    </p:spTree>
    <p:extLst>
      <p:ext uri="{BB962C8B-B14F-4D97-AF65-F5344CB8AC3E}">
        <p14:creationId xmlns:p14="http://schemas.microsoft.com/office/powerpoint/2010/main" val="839060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4868" y="692696"/>
            <a:ext cx="2914053" cy="4525963"/>
          </a:xfrm>
        </p:spPr>
        <p:txBody>
          <a:bodyPr/>
          <a:lstStyle/>
          <a:p>
            <a:pPr>
              <a:spcBef>
                <a:spcPts val="0"/>
              </a:spcBef>
            </a:pPr>
            <a:r>
              <a:rPr lang="es-ES" dirty="0" smtClean="0"/>
              <a:t>Modelar</a:t>
            </a:r>
          </a:p>
          <a:p>
            <a:pPr>
              <a:spcBef>
                <a:spcPts val="0"/>
              </a:spcBef>
            </a:pPr>
            <a:r>
              <a:rPr lang="es-ES" dirty="0" smtClean="0"/>
              <a:t>Predecir</a:t>
            </a:r>
          </a:p>
          <a:p>
            <a:pPr>
              <a:spcBef>
                <a:spcPts val="0"/>
              </a:spcBef>
            </a:pPr>
            <a:r>
              <a:rPr lang="es-ES" dirty="0" smtClean="0"/>
              <a:t>Buscar</a:t>
            </a:r>
          </a:p>
          <a:p>
            <a:pPr>
              <a:spcBef>
                <a:spcPts val="0"/>
              </a:spcBef>
            </a:pPr>
            <a:r>
              <a:rPr lang="es-ES" dirty="0" smtClean="0"/>
              <a:t>Encontrar</a:t>
            </a:r>
          </a:p>
          <a:p>
            <a:pPr>
              <a:spcBef>
                <a:spcPts val="0"/>
              </a:spcBef>
            </a:pPr>
            <a:r>
              <a:rPr lang="es-ES" dirty="0" smtClean="0"/>
              <a:t>Registrar</a:t>
            </a:r>
            <a:endParaRPr lang="es-ES" dirty="0"/>
          </a:p>
          <a:p>
            <a:pPr>
              <a:spcBef>
                <a:spcPts val="0"/>
              </a:spcBef>
            </a:pPr>
            <a:endParaRPr lang="es-ES" dirty="0"/>
          </a:p>
        </p:txBody>
      </p:sp>
      <p:pic>
        <p:nvPicPr>
          <p:cNvPr id="4" name="Picture 3"/>
          <p:cNvPicPr>
            <a:picLocks noChangeAspect="1"/>
          </p:cNvPicPr>
          <p:nvPr/>
        </p:nvPicPr>
        <p:blipFill>
          <a:blip r:embed="rId2"/>
          <a:stretch>
            <a:fillRect/>
          </a:stretch>
        </p:blipFill>
        <p:spPr>
          <a:xfrm>
            <a:off x="107504" y="836712"/>
            <a:ext cx="5665243" cy="3995564"/>
          </a:xfrm>
          <a:prstGeom prst="rect">
            <a:avLst/>
          </a:prstGeom>
          <a:ln>
            <a:solidFill>
              <a:schemeClr val="accent4">
                <a:lumMod val="75000"/>
              </a:schemeClr>
            </a:solidFill>
          </a:ln>
        </p:spPr>
      </p:pic>
      <p:pic>
        <p:nvPicPr>
          <p:cNvPr id="5" name="Picture 4"/>
          <p:cNvPicPr>
            <a:picLocks noChangeAspect="1"/>
          </p:cNvPicPr>
          <p:nvPr/>
        </p:nvPicPr>
        <p:blipFill>
          <a:blip r:embed="rId3"/>
          <a:stretch>
            <a:fillRect/>
          </a:stretch>
        </p:blipFill>
        <p:spPr>
          <a:xfrm>
            <a:off x="4679504" y="3248322"/>
            <a:ext cx="4671538" cy="3532808"/>
          </a:xfrm>
          <a:prstGeom prst="rect">
            <a:avLst/>
          </a:prstGeom>
          <a:ln>
            <a:solidFill>
              <a:schemeClr val="accent4">
                <a:lumMod val="75000"/>
              </a:schemeClr>
            </a:solidFill>
          </a:ln>
        </p:spPr>
      </p:pic>
    </p:spTree>
    <p:extLst>
      <p:ext uri="{BB962C8B-B14F-4D97-AF65-F5344CB8AC3E}">
        <p14:creationId xmlns:p14="http://schemas.microsoft.com/office/powerpoint/2010/main" val="3593487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ES" dirty="0"/>
              <a:t>Q</a:t>
            </a:r>
            <a:r>
              <a:rPr lang="es-ES" dirty="0" smtClean="0"/>
              <a:t>ue áreas van a conservar el máximo de especies</a:t>
            </a:r>
          </a:p>
          <a:p>
            <a:pPr lvl="1"/>
            <a:r>
              <a:rPr lang="es-ES" dirty="0" smtClean="0"/>
              <a:t>Combinar algoritmos de distribución…</a:t>
            </a:r>
          </a:p>
          <a:p>
            <a:pPr lvl="2"/>
            <a:r>
              <a:rPr lang="es-ES" dirty="0" smtClean="0"/>
              <a:t>Para múltiples especies</a:t>
            </a:r>
          </a:p>
          <a:p>
            <a:pPr lvl="1"/>
            <a:r>
              <a:rPr lang="es-ES" dirty="0" smtClean="0"/>
              <a:t> con otros de </a:t>
            </a:r>
            <a:r>
              <a:rPr lang="es-ES" dirty="0" smtClean="0"/>
              <a:t>priorización </a:t>
            </a:r>
            <a:r>
              <a:rPr lang="es-ES" dirty="0" smtClean="0"/>
              <a:t>de áreas:</a:t>
            </a:r>
          </a:p>
          <a:p>
            <a:pPr lvl="2"/>
            <a:r>
              <a:rPr lang="es-ES" dirty="0" smtClean="0"/>
              <a:t>Maximizar la máxima diversidad, </a:t>
            </a:r>
          </a:p>
          <a:p>
            <a:pPr lvl="2"/>
            <a:r>
              <a:rPr lang="es-ES" dirty="0"/>
              <a:t>A</a:t>
            </a:r>
            <a:r>
              <a:rPr lang="es-ES" dirty="0" smtClean="0"/>
              <a:t>provechando las áreas que ya están protegidas,</a:t>
            </a:r>
          </a:p>
          <a:p>
            <a:pPr lvl="2"/>
            <a:r>
              <a:rPr lang="es-ES" dirty="0" smtClean="0"/>
              <a:t>Evitar la </a:t>
            </a:r>
            <a:r>
              <a:rPr lang="es-ES" dirty="0" err="1" smtClean="0"/>
              <a:t>sobrepredicción</a:t>
            </a:r>
            <a:endParaRPr lang="es-ES" dirty="0" smtClean="0"/>
          </a:p>
          <a:p>
            <a:pPr lvl="2"/>
            <a:endParaRPr lang="es-ES" dirty="0" smtClean="0"/>
          </a:p>
          <a:p>
            <a:r>
              <a:rPr lang="es-ES" dirty="0" smtClean="0"/>
              <a:t>Se busca distribución, no tanto predicción/descubrimiento </a:t>
            </a:r>
            <a:endParaRPr lang="es-ES" dirty="0"/>
          </a:p>
        </p:txBody>
      </p:sp>
      <p:sp>
        <p:nvSpPr>
          <p:cNvPr id="4" name="Title 1"/>
          <p:cNvSpPr>
            <a:spLocks noGrp="1"/>
          </p:cNvSpPr>
          <p:nvPr>
            <p:ph type="title"/>
          </p:nvPr>
        </p:nvSpPr>
        <p:spPr/>
        <p:txBody>
          <a:bodyPr/>
          <a:lstStyle/>
          <a:p>
            <a:r>
              <a:rPr lang="es-ES" sz="3600" dirty="0" smtClean="0"/>
              <a:t>Aplicaciones. 2. Selección de espacios protegidos</a:t>
            </a:r>
            <a:endParaRPr lang="es-ES" sz="3600" dirty="0"/>
          </a:p>
        </p:txBody>
      </p:sp>
    </p:spTree>
    <p:extLst>
      <p:ext uri="{BB962C8B-B14F-4D97-AF65-F5344CB8AC3E}">
        <p14:creationId xmlns:p14="http://schemas.microsoft.com/office/powerpoint/2010/main" val="425562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t>Guión</a:t>
            </a:r>
            <a:endParaRPr lang="es-ES" dirty="0"/>
          </a:p>
        </p:txBody>
      </p:sp>
      <p:sp>
        <p:nvSpPr>
          <p:cNvPr id="3" name="Content Placeholder 2"/>
          <p:cNvSpPr>
            <a:spLocks noGrp="1"/>
          </p:cNvSpPr>
          <p:nvPr>
            <p:ph idx="1"/>
          </p:nvPr>
        </p:nvSpPr>
        <p:spPr>
          <a:xfrm>
            <a:off x="1475656" y="1268760"/>
            <a:ext cx="7211144" cy="5328592"/>
          </a:xfrm>
        </p:spPr>
        <p:txBody>
          <a:bodyPr/>
          <a:lstStyle/>
          <a:p>
            <a:r>
              <a:rPr lang="es-ES" sz="1800" dirty="0" smtClean="0"/>
              <a:t>Datos y biología</a:t>
            </a:r>
          </a:p>
          <a:p>
            <a:r>
              <a:rPr lang="es-ES" sz="1800" dirty="0" smtClean="0"/>
              <a:t>Datos y biodiversidad: las especies y el espacio</a:t>
            </a:r>
          </a:p>
          <a:p>
            <a:r>
              <a:rPr lang="es-ES" sz="1800" dirty="0" smtClean="0"/>
              <a:t>Distribución de especies biológicas y su modelización</a:t>
            </a:r>
          </a:p>
          <a:p>
            <a:r>
              <a:rPr lang="es-ES" sz="1800" dirty="0"/>
              <a:t>El marco conceptual</a:t>
            </a:r>
          </a:p>
          <a:p>
            <a:pPr lvl="1"/>
            <a:r>
              <a:rPr lang="es-ES" sz="1800" dirty="0" smtClean="0"/>
              <a:t>Enfoques mecanicista y correlacional</a:t>
            </a:r>
          </a:p>
          <a:p>
            <a:r>
              <a:rPr lang="es-ES" sz="1800" dirty="0" smtClean="0"/>
              <a:t>Aplicaciones</a:t>
            </a:r>
          </a:p>
          <a:p>
            <a:r>
              <a:rPr lang="es-ES" sz="1800" dirty="0" smtClean="0"/>
              <a:t>Los componentes: datos y herramientas</a:t>
            </a:r>
            <a:endParaRPr lang="es-ES" sz="1800" dirty="0" smtClean="0"/>
          </a:p>
          <a:p>
            <a:pPr lvl="1"/>
            <a:r>
              <a:rPr lang="es-ES" sz="1800" dirty="0"/>
              <a:t>Datos de biodiversidad:</a:t>
            </a:r>
          </a:p>
          <a:p>
            <a:pPr lvl="2"/>
            <a:r>
              <a:rPr lang="es-ES" sz="1800" dirty="0"/>
              <a:t>GBIF</a:t>
            </a:r>
          </a:p>
          <a:p>
            <a:pPr lvl="2"/>
            <a:r>
              <a:rPr lang="es-ES" sz="1800" dirty="0"/>
              <a:t>Estándar </a:t>
            </a:r>
            <a:r>
              <a:rPr lang="es-ES" sz="1800" dirty="0" err="1"/>
              <a:t>DarwinCore</a:t>
            </a:r>
            <a:endParaRPr lang="es-ES" sz="1800" dirty="0"/>
          </a:p>
          <a:p>
            <a:pPr lvl="1"/>
            <a:r>
              <a:rPr lang="es-ES" sz="1800" dirty="0"/>
              <a:t>Datos </a:t>
            </a:r>
            <a:r>
              <a:rPr lang="es-ES" sz="1800" dirty="0" smtClean="0"/>
              <a:t>ambientales</a:t>
            </a:r>
          </a:p>
          <a:p>
            <a:pPr lvl="2"/>
            <a:r>
              <a:rPr lang="es-ES" sz="1400" dirty="0" smtClean="0"/>
              <a:t>Fuentes</a:t>
            </a:r>
            <a:endParaRPr lang="es-ES" sz="1400" dirty="0"/>
          </a:p>
          <a:p>
            <a:pPr lvl="1"/>
            <a:r>
              <a:rPr lang="es-ES" sz="1800" dirty="0" smtClean="0"/>
              <a:t>Herramientas </a:t>
            </a:r>
            <a:r>
              <a:rPr lang="es-ES" sz="1800" dirty="0"/>
              <a:t>/ Algoritmos</a:t>
            </a:r>
          </a:p>
          <a:p>
            <a:r>
              <a:rPr lang="es-ES" sz="1800" dirty="0"/>
              <a:t>A</a:t>
            </a:r>
            <a:r>
              <a:rPr lang="es-ES" sz="1800" dirty="0" smtClean="0"/>
              <a:t>lgunos aspectos </a:t>
            </a:r>
            <a:r>
              <a:rPr lang="es-ES" sz="1800" dirty="0" smtClean="0"/>
              <a:t>metodológicos</a:t>
            </a:r>
          </a:p>
          <a:p>
            <a:pPr lvl="1"/>
            <a:r>
              <a:rPr lang="es-ES" sz="1800" dirty="0" smtClean="0"/>
              <a:t>Capacidad discriminante, </a:t>
            </a:r>
            <a:r>
              <a:rPr lang="es-ES" sz="1800" dirty="0"/>
              <a:t>e</a:t>
            </a:r>
            <a:r>
              <a:rPr lang="es-ES" sz="1800" dirty="0" smtClean="0"/>
              <a:t>xtrapolación, ausencias, “</a:t>
            </a:r>
            <a:r>
              <a:rPr lang="es-ES" sz="1800" dirty="0" err="1" smtClean="0"/>
              <a:t>overfitting</a:t>
            </a:r>
            <a:r>
              <a:rPr lang="es-ES" sz="1800" dirty="0" smtClean="0"/>
              <a:t>”, sesgos, interacciones biológicas, “</a:t>
            </a:r>
            <a:r>
              <a:rPr lang="es-ES" sz="1800" dirty="0" err="1" smtClean="0"/>
              <a:t>silver</a:t>
            </a:r>
            <a:r>
              <a:rPr lang="es-ES" sz="1800" dirty="0" smtClean="0"/>
              <a:t> </a:t>
            </a:r>
            <a:r>
              <a:rPr lang="es-ES" sz="1800" dirty="0" err="1" smtClean="0"/>
              <a:t>bullets</a:t>
            </a:r>
            <a:r>
              <a:rPr lang="es-ES" sz="1800" dirty="0" smtClean="0"/>
              <a:t>”, datos en los árboles</a:t>
            </a:r>
            <a:endParaRPr lang="es-ES" sz="1800" dirty="0" smtClean="0"/>
          </a:p>
          <a:p>
            <a:endParaRPr lang="es-ES" sz="2000" dirty="0" smtClean="0"/>
          </a:p>
        </p:txBody>
      </p:sp>
    </p:spTree>
    <p:extLst>
      <p:ext uri="{BB962C8B-B14F-4D97-AF65-F5344CB8AC3E}">
        <p14:creationId xmlns:p14="http://schemas.microsoft.com/office/powerpoint/2010/main" val="131755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07288" cy="4525963"/>
          </a:xfrm>
        </p:spPr>
        <p:txBody>
          <a:bodyPr/>
          <a:lstStyle/>
          <a:p>
            <a:pPr lvl="0"/>
            <a:r>
              <a:rPr lang="es-ES" dirty="0">
                <a:solidFill>
                  <a:prstClr val="black"/>
                </a:solidFill>
              </a:rPr>
              <a:t>Diferentes escenario de emisiones de CO</a:t>
            </a:r>
            <a:r>
              <a:rPr lang="es-ES" baseline="-25000" dirty="0">
                <a:solidFill>
                  <a:prstClr val="black"/>
                </a:solidFill>
              </a:rPr>
              <a:t>2</a:t>
            </a:r>
          </a:p>
          <a:p>
            <a:pPr lvl="1"/>
            <a:r>
              <a:rPr lang="es-ES" dirty="0" smtClean="0"/>
              <a:t>Fuente de referencia: el IPCC</a:t>
            </a:r>
          </a:p>
          <a:p>
            <a:pPr marL="914400" lvl="2" indent="0">
              <a:buNone/>
            </a:pPr>
            <a:r>
              <a:rPr lang="es-ES" sz="2200" dirty="0">
                <a:hlinkClick r:id="rId2"/>
              </a:rPr>
              <a:t>http://</a:t>
            </a:r>
            <a:r>
              <a:rPr lang="es-ES" sz="2200" dirty="0" smtClean="0">
                <a:hlinkClick r:id="rId2"/>
              </a:rPr>
              <a:t>www.ipcc.ch/ipccreports/sres/emission/index.php?idp=98</a:t>
            </a:r>
            <a:endParaRPr lang="es-ES" sz="2200" dirty="0" smtClean="0"/>
          </a:p>
          <a:p>
            <a:r>
              <a:rPr lang="es-ES" dirty="0"/>
              <a:t>Diferentes modelos </a:t>
            </a:r>
            <a:r>
              <a:rPr lang="es-ES" dirty="0" smtClean="0"/>
              <a:t>climáticos</a:t>
            </a:r>
          </a:p>
          <a:p>
            <a:pPr lvl="0"/>
            <a:endParaRPr lang="es-ES" dirty="0" smtClean="0">
              <a:solidFill>
                <a:prstClr val="black"/>
              </a:solidFill>
            </a:endParaRPr>
          </a:p>
          <a:p>
            <a:pPr marL="914400" lvl="2" indent="0">
              <a:buNone/>
            </a:pPr>
            <a:r>
              <a:rPr lang="es-ES" sz="2200" dirty="0" smtClean="0"/>
              <a:t> </a:t>
            </a:r>
          </a:p>
        </p:txBody>
      </p:sp>
      <p:sp>
        <p:nvSpPr>
          <p:cNvPr id="4" name="Title 1"/>
          <p:cNvSpPr>
            <a:spLocks noGrp="1"/>
          </p:cNvSpPr>
          <p:nvPr>
            <p:ph type="title"/>
          </p:nvPr>
        </p:nvSpPr>
        <p:spPr/>
        <p:txBody>
          <a:bodyPr/>
          <a:lstStyle/>
          <a:p>
            <a:r>
              <a:rPr lang="es-ES" sz="3600" dirty="0" smtClean="0"/>
              <a:t>Aplicaciones. 3. Predicción del impacto del cambio climático en las especies</a:t>
            </a:r>
            <a:endParaRPr lang="es-ES" sz="3600" dirty="0"/>
          </a:p>
        </p:txBody>
      </p:sp>
      <p:pic>
        <p:nvPicPr>
          <p:cNvPr id="6" name="Picture 5"/>
          <p:cNvPicPr>
            <a:picLocks noChangeAspect="1"/>
          </p:cNvPicPr>
          <p:nvPr/>
        </p:nvPicPr>
        <p:blipFill>
          <a:blip r:embed="rId3"/>
          <a:stretch>
            <a:fillRect/>
          </a:stretch>
        </p:blipFill>
        <p:spPr>
          <a:xfrm>
            <a:off x="4887533" y="4193588"/>
            <a:ext cx="4106769" cy="2596538"/>
          </a:xfrm>
          <a:prstGeom prst="rect">
            <a:avLst/>
          </a:prstGeom>
        </p:spPr>
      </p:pic>
      <p:pic>
        <p:nvPicPr>
          <p:cNvPr id="7" name="Picture 6"/>
          <p:cNvPicPr>
            <a:picLocks noChangeAspect="1"/>
          </p:cNvPicPr>
          <p:nvPr/>
        </p:nvPicPr>
        <p:blipFill>
          <a:blip r:embed="rId4"/>
          <a:stretch>
            <a:fillRect/>
          </a:stretch>
        </p:blipFill>
        <p:spPr>
          <a:xfrm>
            <a:off x="35409" y="4202815"/>
            <a:ext cx="4675435" cy="2655185"/>
          </a:xfrm>
          <a:prstGeom prst="rect">
            <a:avLst/>
          </a:prstGeom>
        </p:spPr>
      </p:pic>
    </p:spTree>
    <p:extLst>
      <p:ext uri="{BB962C8B-B14F-4D97-AF65-F5344CB8AC3E}">
        <p14:creationId xmlns:p14="http://schemas.microsoft.com/office/powerpoint/2010/main" val="224577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132326" y="404664"/>
            <a:ext cx="9011674" cy="6165304"/>
          </a:xfrm>
          <a:prstGeom prst="rect">
            <a:avLst/>
          </a:prstGeom>
        </p:spPr>
      </p:pic>
    </p:spTree>
    <p:extLst>
      <p:ext uri="{BB962C8B-B14F-4D97-AF65-F5344CB8AC3E}">
        <p14:creationId xmlns:p14="http://schemas.microsoft.com/office/powerpoint/2010/main" val="1186741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dirty="0"/>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318356" y="273969"/>
            <a:ext cx="8718140" cy="6149850"/>
          </a:xfrm>
          <a:prstGeom prst="rect">
            <a:avLst/>
          </a:prstGeom>
        </p:spPr>
      </p:pic>
      <p:sp>
        <p:nvSpPr>
          <p:cNvPr id="5" name="Rectangle 4"/>
          <p:cNvSpPr/>
          <p:nvPr/>
        </p:nvSpPr>
        <p:spPr>
          <a:xfrm>
            <a:off x="72008" y="5131412"/>
            <a:ext cx="4572000" cy="1477328"/>
          </a:xfrm>
          <a:prstGeom prst="rect">
            <a:avLst/>
          </a:prstGeom>
          <a:solidFill>
            <a:schemeClr val="accent3">
              <a:lumMod val="40000"/>
              <a:lumOff val="60000"/>
            </a:schemeClr>
          </a:solidFill>
          <a:ln>
            <a:solidFill>
              <a:schemeClr val="accent3">
                <a:lumMod val="75000"/>
              </a:schemeClr>
            </a:solidFill>
          </a:ln>
          <a:effectLst>
            <a:outerShdw blurRad="50800" dist="190500" dir="2700000" algn="tl" rotWithShape="0">
              <a:prstClr val="black">
                <a:alpha val="40000"/>
              </a:prstClr>
            </a:outerShdw>
          </a:effectLst>
        </p:spPr>
        <p:txBody>
          <a:bodyPr>
            <a:spAutoFit/>
          </a:bodyPr>
          <a:lstStyle/>
          <a:p>
            <a:pPr lvl="1"/>
            <a:r>
              <a:rPr lang="es-ES" dirty="0" smtClean="0"/>
              <a:t>Dos </a:t>
            </a:r>
            <a:r>
              <a:rPr lang="es-ES" dirty="0"/>
              <a:t>escenarios de emisión (A2 y B2) </a:t>
            </a:r>
            <a:r>
              <a:rPr lang="es-ES" dirty="0" smtClean="0"/>
              <a:t> </a:t>
            </a:r>
            <a:r>
              <a:rPr lang="es-ES" dirty="0"/>
              <a:t>bajo diferentes modelos </a:t>
            </a:r>
            <a:r>
              <a:rPr lang="pt-BR" dirty="0"/>
              <a:t>climaticos regionales </a:t>
            </a:r>
            <a:r>
              <a:rPr lang="pt-BR" dirty="0" smtClean="0"/>
              <a:t>ensablados (CGCM2</a:t>
            </a:r>
            <a:r>
              <a:rPr lang="pt-BR" dirty="0"/>
              <a:t>, ECHAM4 y HADCM3H</a:t>
            </a:r>
            <a:r>
              <a:rPr lang="pt-BR" dirty="0" smtClean="0"/>
              <a:t>), para tres periodos de tiempo</a:t>
            </a:r>
            <a:endParaRPr lang="pt-BR" dirty="0"/>
          </a:p>
        </p:txBody>
      </p:sp>
    </p:spTree>
    <p:extLst>
      <p:ext uri="{BB962C8B-B14F-4D97-AF65-F5344CB8AC3E}">
        <p14:creationId xmlns:p14="http://schemas.microsoft.com/office/powerpoint/2010/main" val="1791515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Ej.: los sapos parteros</a:t>
            </a:r>
            <a:endParaRPr lang="es-ES" dirty="0"/>
          </a:p>
        </p:txBody>
      </p:sp>
      <p:sp>
        <p:nvSpPr>
          <p:cNvPr id="3" name="Content Placeholder 2"/>
          <p:cNvSpPr>
            <a:spLocks noGrp="1"/>
          </p:cNvSpPr>
          <p:nvPr>
            <p:ph idx="1"/>
          </p:nvPr>
        </p:nvSpPr>
        <p:spPr>
          <a:xfrm>
            <a:off x="107504" y="1763731"/>
            <a:ext cx="2458616" cy="690970"/>
          </a:xfrm>
        </p:spPr>
        <p:txBody>
          <a:bodyPr/>
          <a:lstStyle/>
          <a:p>
            <a:pPr marL="0" indent="0">
              <a:buNone/>
            </a:pPr>
            <a:r>
              <a:rPr lang="es-ES" sz="2000" i="1" dirty="0" err="1" smtClean="0"/>
              <a:t>Alytes</a:t>
            </a:r>
            <a:r>
              <a:rPr lang="es-ES" sz="2000" i="1" dirty="0" smtClean="0"/>
              <a:t> </a:t>
            </a:r>
            <a:r>
              <a:rPr lang="es-ES" sz="2000" i="1" dirty="0" err="1" smtClean="0"/>
              <a:t>cisternasii</a:t>
            </a:r>
            <a:r>
              <a:rPr lang="es-ES" sz="2000" i="1" dirty="0" smtClean="0"/>
              <a:t> </a:t>
            </a:r>
          </a:p>
          <a:p>
            <a:pPr marL="0" indent="0">
              <a:buNone/>
            </a:pPr>
            <a:r>
              <a:rPr lang="es-ES" sz="2000" dirty="0" smtClean="0"/>
              <a:t>(</a:t>
            </a:r>
            <a:r>
              <a:rPr lang="es-ES" sz="2000" dirty="0"/>
              <a:t>Sapo partero </a:t>
            </a:r>
            <a:r>
              <a:rPr lang="es-ES" sz="2000" dirty="0" err="1"/>
              <a:t>iberico</a:t>
            </a:r>
            <a:r>
              <a:rPr lang="es-ES" sz="2000" dirty="0" smtClean="0"/>
              <a:t>)</a:t>
            </a:r>
          </a:p>
          <a:p>
            <a:pPr marL="0" indent="0">
              <a:buNone/>
            </a:pPr>
            <a:endParaRPr lang="es-ES" sz="2800" dirty="0"/>
          </a:p>
        </p:txBody>
      </p:sp>
      <p:sp>
        <p:nvSpPr>
          <p:cNvPr id="4" name="Content Placeholder 2"/>
          <p:cNvSpPr txBox="1">
            <a:spLocks/>
          </p:cNvSpPr>
          <p:nvPr/>
        </p:nvSpPr>
        <p:spPr bwMode="auto">
          <a:xfrm>
            <a:off x="3318153" y="1787438"/>
            <a:ext cx="2664296" cy="7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000" i="1" dirty="0" err="1" smtClean="0"/>
              <a:t>Alytes</a:t>
            </a:r>
            <a:r>
              <a:rPr lang="es-ES" sz="2000" i="1" dirty="0"/>
              <a:t> </a:t>
            </a:r>
            <a:r>
              <a:rPr lang="es-ES" sz="2000" i="1" dirty="0" err="1"/>
              <a:t>dickhilleni</a:t>
            </a:r>
            <a:r>
              <a:rPr lang="es-ES" sz="2000" i="1" dirty="0"/>
              <a:t> </a:t>
            </a:r>
            <a:endParaRPr lang="es-ES" sz="2000" i="1" dirty="0" smtClean="0"/>
          </a:p>
          <a:p>
            <a:pPr marL="0" indent="0">
              <a:buNone/>
            </a:pPr>
            <a:r>
              <a:rPr lang="es-ES" sz="2000" dirty="0" smtClean="0"/>
              <a:t>(Sapo </a:t>
            </a:r>
            <a:r>
              <a:rPr lang="es-ES" sz="2000" dirty="0"/>
              <a:t>partero bético))</a:t>
            </a:r>
            <a:endParaRPr lang="es-ES" sz="2000" dirty="0" smtClean="0"/>
          </a:p>
          <a:p>
            <a:pPr marL="0" indent="0">
              <a:buFont typeface="Arial" charset="0"/>
              <a:buNone/>
            </a:pPr>
            <a:endParaRPr lang="es-ES" sz="2800" dirty="0"/>
          </a:p>
        </p:txBody>
      </p:sp>
      <p:sp>
        <p:nvSpPr>
          <p:cNvPr id="5" name="Content Placeholder 2"/>
          <p:cNvSpPr txBox="1">
            <a:spLocks/>
          </p:cNvSpPr>
          <p:nvPr/>
        </p:nvSpPr>
        <p:spPr bwMode="auto">
          <a:xfrm>
            <a:off x="6339382" y="1830524"/>
            <a:ext cx="2678612" cy="73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000" i="1" dirty="0" err="1" smtClean="0"/>
              <a:t>Alytes</a:t>
            </a:r>
            <a:r>
              <a:rPr lang="es-ES" sz="2000" i="1" dirty="0"/>
              <a:t> </a:t>
            </a:r>
            <a:r>
              <a:rPr lang="es-ES" sz="2000" i="1" dirty="0" err="1"/>
              <a:t>obstetricans</a:t>
            </a:r>
            <a:r>
              <a:rPr lang="es-ES" sz="2000" i="1" dirty="0"/>
              <a:t> </a:t>
            </a:r>
            <a:r>
              <a:rPr lang="es-ES" sz="2000" dirty="0" smtClean="0"/>
              <a:t>(Sapo </a:t>
            </a:r>
            <a:r>
              <a:rPr lang="es-ES" sz="2000" dirty="0"/>
              <a:t>partero común))</a:t>
            </a:r>
            <a:endParaRPr lang="es-ES" sz="2000" dirty="0" smtClean="0"/>
          </a:p>
          <a:p>
            <a:pPr marL="0" indent="0">
              <a:buFont typeface="Arial" charset="0"/>
              <a:buNone/>
            </a:pPr>
            <a:endParaRPr lang="es-ES" sz="2800" dirty="0"/>
          </a:p>
        </p:txBody>
      </p:sp>
      <p:pic>
        <p:nvPicPr>
          <p:cNvPr id="6" name="Picture 5"/>
          <p:cNvPicPr>
            <a:picLocks noChangeAspect="1"/>
          </p:cNvPicPr>
          <p:nvPr/>
        </p:nvPicPr>
        <p:blipFill>
          <a:blip r:embed="rId2"/>
          <a:stretch>
            <a:fillRect/>
          </a:stretch>
        </p:blipFill>
        <p:spPr>
          <a:xfrm>
            <a:off x="35496" y="2824577"/>
            <a:ext cx="2890664" cy="2404623"/>
          </a:xfrm>
          <a:prstGeom prst="rect">
            <a:avLst/>
          </a:prstGeom>
        </p:spPr>
      </p:pic>
      <p:pic>
        <p:nvPicPr>
          <p:cNvPr id="7" name="Picture 6"/>
          <p:cNvPicPr>
            <a:picLocks noChangeAspect="1"/>
          </p:cNvPicPr>
          <p:nvPr/>
        </p:nvPicPr>
        <p:blipFill>
          <a:blip r:embed="rId3"/>
          <a:stretch>
            <a:fillRect/>
          </a:stretch>
        </p:blipFill>
        <p:spPr>
          <a:xfrm>
            <a:off x="3066125" y="2905538"/>
            <a:ext cx="2939742" cy="2395670"/>
          </a:xfrm>
          <a:prstGeom prst="rect">
            <a:avLst/>
          </a:prstGeom>
        </p:spPr>
      </p:pic>
      <p:pic>
        <p:nvPicPr>
          <p:cNvPr id="8" name="Picture 7"/>
          <p:cNvPicPr>
            <a:picLocks noChangeAspect="1"/>
          </p:cNvPicPr>
          <p:nvPr/>
        </p:nvPicPr>
        <p:blipFill>
          <a:blip r:embed="rId4"/>
          <a:stretch>
            <a:fillRect/>
          </a:stretch>
        </p:blipFill>
        <p:spPr>
          <a:xfrm>
            <a:off x="6084168" y="2977547"/>
            <a:ext cx="3008621" cy="2323661"/>
          </a:xfrm>
          <a:prstGeom prst="rect">
            <a:avLst/>
          </a:prstGeom>
        </p:spPr>
      </p:pic>
      <p:pic>
        <p:nvPicPr>
          <p:cNvPr id="9" name="Picture 8"/>
          <p:cNvPicPr>
            <a:picLocks noChangeAspect="1"/>
          </p:cNvPicPr>
          <p:nvPr/>
        </p:nvPicPr>
        <p:blipFill>
          <a:blip r:embed="rId5"/>
          <a:stretch>
            <a:fillRect/>
          </a:stretch>
        </p:blipFill>
        <p:spPr>
          <a:xfrm>
            <a:off x="4464918" y="5301208"/>
            <a:ext cx="1619250" cy="1447800"/>
          </a:xfrm>
          <a:prstGeom prst="rect">
            <a:avLst/>
          </a:prstGeom>
        </p:spPr>
      </p:pic>
      <p:pic>
        <p:nvPicPr>
          <p:cNvPr id="11" name="Picture 10"/>
          <p:cNvPicPr>
            <a:picLocks noChangeAspect="1"/>
          </p:cNvPicPr>
          <p:nvPr/>
        </p:nvPicPr>
        <p:blipFill>
          <a:blip r:embed="rId6"/>
          <a:stretch>
            <a:fillRect/>
          </a:stretch>
        </p:blipFill>
        <p:spPr>
          <a:xfrm>
            <a:off x="7404660" y="5301207"/>
            <a:ext cx="1666713" cy="1454223"/>
          </a:xfrm>
          <a:prstGeom prst="rect">
            <a:avLst/>
          </a:prstGeom>
        </p:spPr>
      </p:pic>
      <p:pic>
        <p:nvPicPr>
          <p:cNvPr id="12" name="Picture 11"/>
          <p:cNvPicPr>
            <a:picLocks noChangeAspect="1"/>
          </p:cNvPicPr>
          <p:nvPr/>
        </p:nvPicPr>
        <p:blipFill>
          <a:blip r:embed="rId7"/>
          <a:stretch>
            <a:fillRect/>
          </a:stretch>
        </p:blipFill>
        <p:spPr>
          <a:xfrm>
            <a:off x="1253586" y="5301207"/>
            <a:ext cx="1672574" cy="1447801"/>
          </a:xfrm>
          <a:prstGeom prst="rect">
            <a:avLst/>
          </a:prstGeom>
        </p:spPr>
      </p:pic>
    </p:spTree>
    <p:extLst>
      <p:ext uri="{BB962C8B-B14F-4D97-AF65-F5344CB8AC3E}">
        <p14:creationId xmlns:p14="http://schemas.microsoft.com/office/powerpoint/2010/main" val="3574566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46145" y="1600200"/>
            <a:ext cx="6494207" cy="5208121"/>
          </a:xfrm>
          <a:prstGeom prst="rect">
            <a:avLst/>
          </a:prstGeom>
        </p:spPr>
      </p:pic>
      <p:sp>
        <p:nvSpPr>
          <p:cNvPr id="4" name="Title 1"/>
          <p:cNvSpPr>
            <a:spLocks noGrp="1"/>
          </p:cNvSpPr>
          <p:nvPr>
            <p:ph type="title"/>
          </p:nvPr>
        </p:nvSpPr>
        <p:spPr/>
        <p:txBody>
          <a:bodyPr/>
          <a:lstStyle/>
          <a:p>
            <a:r>
              <a:rPr lang="es-ES" sz="3600" dirty="0" smtClean="0"/>
              <a:t>Aplicaciones. 4. evolución de nicho y especiación</a:t>
            </a:r>
            <a:endParaRPr lang="es-ES" sz="3600" dirty="0"/>
          </a:p>
        </p:txBody>
      </p:sp>
    </p:spTree>
    <p:extLst>
      <p:ext uri="{BB962C8B-B14F-4D97-AF65-F5344CB8AC3E}">
        <p14:creationId xmlns:p14="http://schemas.microsoft.com/office/powerpoint/2010/main" val="2344462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251520" y="274638"/>
            <a:ext cx="8532488" cy="6178698"/>
          </a:xfrm>
          <a:prstGeom prst="rect">
            <a:avLst/>
          </a:prstGeom>
        </p:spPr>
      </p:pic>
      <p:pic>
        <p:nvPicPr>
          <p:cNvPr id="5" name="Picture 4"/>
          <p:cNvPicPr>
            <a:picLocks noChangeAspect="1"/>
          </p:cNvPicPr>
          <p:nvPr/>
        </p:nvPicPr>
        <p:blipFill>
          <a:blip r:embed="rId3"/>
          <a:stretch>
            <a:fillRect/>
          </a:stretch>
        </p:blipFill>
        <p:spPr>
          <a:xfrm>
            <a:off x="2788913" y="6118161"/>
            <a:ext cx="6200775" cy="619125"/>
          </a:xfrm>
          <a:prstGeom prst="rect">
            <a:avLst/>
          </a:prstGeom>
        </p:spPr>
      </p:pic>
    </p:spTree>
    <p:extLst>
      <p:ext uri="{BB962C8B-B14F-4D97-AF65-F5344CB8AC3E}">
        <p14:creationId xmlns:p14="http://schemas.microsoft.com/office/powerpoint/2010/main" val="3149049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pic>
        <p:nvPicPr>
          <p:cNvPr id="4" name="Picture 3"/>
          <p:cNvPicPr>
            <a:picLocks noChangeAspect="1"/>
          </p:cNvPicPr>
          <p:nvPr/>
        </p:nvPicPr>
        <p:blipFill>
          <a:blip r:embed="rId2"/>
          <a:stretch>
            <a:fillRect/>
          </a:stretch>
        </p:blipFill>
        <p:spPr>
          <a:xfrm>
            <a:off x="410414" y="274638"/>
            <a:ext cx="7693100" cy="2160240"/>
          </a:xfrm>
          <a:prstGeom prst="rect">
            <a:avLst/>
          </a:prstGeom>
        </p:spPr>
      </p:pic>
      <p:pic>
        <p:nvPicPr>
          <p:cNvPr id="6" name="Picture 5"/>
          <p:cNvPicPr>
            <a:picLocks noChangeAspect="1"/>
          </p:cNvPicPr>
          <p:nvPr/>
        </p:nvPicPr>
        <p:blipFill>
          <a:blip r:embed="rId3"/>
          <a:stretch>
            <a:fillRect/>
          </a:stretch>
        </p:blipFill>
        <p:spPr>
          <a:xfrm>
            <a:off x="469797" y="2434879"/>
            <a:ext cx="3814172" cy="2023846"/>
          </a:xfrm>
          <a:prstGeom prst="rect">
            <a:avLst/>
          </a:prstGeom>
        </p:spPr>
      </p:pic>
      <p:pic>
        <p:nvPicPr>
          <p:cNvPr id="7" name="Picture 6"/>
          <p:cNvPicPr>
            <a:picLocks noChangeAspect="1"/>
          </p:cNvPicPr>
          <p:nvPr/>
        </p:nvPicPr>
        <p:blipFill>
          <a:blip r:embed="rId4"/>
          <a:stretch>
            <a:fillRect/>
          </a:stretch>
        </p:blipFill>
        <p:spPr>
          <a:xfrm>
            <a:off x="5003380" y="2440747"/>
            <a:ext cx="3821630" cy="2035356"/>
          </a:xfrm>
          <a:prstGeom prst="rect">
            <a:avLst/>
          </a:prstGeom>
        </p:spPr>
      </p:pic>
      <p:sp>
        <p:nvSpPr>
          <p:cNvPr id="8" name="Rectangle 1"/>
          <p:cNvSpPr>
            <a:spLocks noChangeArrowheads="1"/>
          </p:cNvSpPr>
          <p:nvPr/>
        </p:nvSpPr>
        <p:spPr bwMode="auto">
          <a:xfrm rot="10800000" flipV="1">
            <a:off x="388710" y="4576202"/>
            <a:ext cx="439931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1200" b="0" i="1" u="none" strike="noStrike" cap="none" normalizeH="0" baseline="0" dirty="0" err="1" smtClean="0">
                <a:ln>
                  <a:noFill/>
                </a:ln>
                <a:solidFill>
                  <a:schemeClr val="tx1"/>
                </a:solidFill>
                <a:effectLst/>
                <a:latin typeface="Arial" panose="020B0604020202020204" pitchFamily="34" charset="0"/>
              </a:rPr>
              <a:t>Rhaponticum</a:t>
            </a:r>
            <a:r>
              <a:rPr kumimoji="0" lang="es-ES" altLang="es-ES" sz="1200" b="0" i="1" u="none" strike="noStrike" cap="none" normalizeH="0" baseline="0" dirty="0" smtClean="0">
                <a:ln>
                  <a:noFill/>
                </a:ln>
                <a:solidFill>
                  <a:schemeClr val="tx1"/>
                </a:solidFill>
                <a:effectLst/>
                <a:latin typeface="Arial" panose="020B0604020202020204" pitchFamily="34" charset="0"/>
              </a:rPr>
              <a:t> </a:t>
            </a:r>
            <a:r>
              <a:rPr kumimoji="0" lang="es-ES" altLang="es-ES" sz="1200" b="0" i="1" u="none" strike="noStrike" cap="none" normalizeH="0" baseline="0" dirty="0" err="1" smtClean="0">
                <a:ln>
                  <a:noFill/>
                </a:ln>
                <a:solidFill>
                  <a:schemeClr val="tx1"/>
                </a:solidFill>
                <a:effectLst/>
                <a:latin typeface="Arial" panose="020B0604020202020204" pitchFamily="34" charset="0"/>
              </a:rPr>
              <a:t>bicknellii</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Briq</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Banfi</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Galasso</a:t>
            </a:r>
            <a:r>
              <a:rPr kumimoji="0" lang="es-ES" altLang="es-ES" sz="1200" b="0" i="0" u="none" strike="noStrike" cap="none" normalizeH="0" baseline="0" dirty="0" smtClean="0">
                <a:ln>
                  <a:noFill/>
                </a:ln>
                <a:solidFill>
                  <a:schemeClr val="tx1"/>
                </a:solidFill>
                <a:effectLst/>
                <a:latin typeface="Arial" panose="020B0604020202020204" pitchFamily="34" charset="0"/>
              </a:rPr>
              <a:t> &amp; </a:t>
            </a:r>
            <a:r>
              <a:rPr kumimoji="0" lang="es-ES" altLang="es-ES" sz="1200" b="0" i="0" u="none" strike="noStrike" cap="none" normalizeH="0" baseline="0" dirty="0" err="1" smtClean="0">
                <a:ln>
                  <a:noFill/>
                </a:ln>
                <a:solidFill>
                  <a:schemeClr val="tx1"/>
                </a:solidFill>
                <a:effectLst/>
                <a:latin typeface="Arial" panose="020B0604020202020204" pitchFamily="34" charset="0"/>
              </a:rPr>
              <a:t>Soldano</a:t>
            </a:r>
            <a:r>
              <a:rPr kumimoji="0" lang="es-ES" altLang="es-ES" sz="1200" b="0" i="0" u="none" strike="noStrike" cap="none" normalizeH="0" baseline="0" dirty="0" smtClean="0">
                <a:ln>
                  <a:noFill/>
                </a:ln>
                <a:solidFill>
                  <a:schemeClr val="tx1"/>
                </a:solidFill>
                <a:effectLst/>
                <a:latin typeface="Arial" panose="020B0604020202020204" pitchFamily="34" charset="0"/>
              </a:rPr>
              <a:t> and </a:t>
            </a:r>
            <a:r>
              <a:rPr kumimoji="0" lang="es-ES" altLang="es-ES" sz="1200" b="0" i="1" u="none" strike="noStrike" cap="none" normalizeH="0" baseline="0" dirty="0" err="1" smtClean="0">
                <a:ln>
                  <a:noFill/>
                </a:ln>
                <a:solidFill>
                  <a:schemeClr val="tx1"/>
                </a:solidFill>
                <a:effectLst/>
                <a:latin typeface="Arial" panose="020B0604020202020204" pitchFamily="34" charset="0"/>
              </a:rPr>
              <a:t>Rhaponticum</a:t>
            </a:r>
            <a:r>
              <a:rPr kumimoji="0" lang="es-ES" altLang="es-ES" sz="1200" b="0" i="1" u="none" strike="noStrike" cap="none" normalizeH="0" baseline="0" dirty="0" smtClean="0">
                <a:ln>
                  <a:noFill/>
                </a:ln>
                <a:solidFill>
                  <a:schemeClr val="tx1"/>
                </a:solidFill>
                <a:effectLst/>
                <a:latin typeface="Arial" panose="020B0604020202020204" pitchFamily="34" charset="0"/>
              </a:rPr>
              <a:t> </a:t>
            </a:r>
            <a:r>
              <a:rPr kumimoji="0" lang="es-ES" altLang="es-ES" sz="1200" b="0" i="1" u="none" strike="noStrike" cap="none" normalizeH="0" baseline="0" dirty="0" err="1" smtClean="0">
                <a:ln>
                  <a:noFill/>
                </a:ln>
                <a:solidFill>
                  <a:schemeClr val="tx1"/>
                </a:solidFill>
                <a:effectLst/>
                <a:latin typeface="Arial" panose="020B0604020202020204" pitchFamily="34" charset="0"/>
              </a:rPr>
              <a:t>heleniifolium</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Godr</a:t>
            </a:r>
            <a:r>
              <a:rPr kumimoji="0" lang="es-ES" altLang="es-ES" sz="1200" b="0" i="0" u="none" strike="noStrike" cap="none" normalizeH="0" baseline="0" dirty="0" smtClean="0">
                <a:ln>
                  <a:noFill/>
                </a:ln>
                <a:solidFill>
                  <a:schemeClr val="tx1"/>
                </a:solidFill>
                <a:effectLst/>
                <a:latin typeface="Arial" panose="020B0604020202020204" pitchFamily="34" charset="0"/>
              </a:rPr>
              <a:t>. &amp; </a:t>
            </a:r>
            <a:r>
              <a:rPr kumimoji="0" lang="es-ES" altLang="es-ES" sz="1200" b="0" i="0" u="none" strike="noStrike" cap="none" normalizeH="0" baseline="0" dirty="0" err="1" smtClean="0">
                <a:ln>
                  <a:noFill/>
                </a:ln>
                <a:solidFill>
                  <a:schemeClr val="tx1"/>
                </a:solidFill>
                <a:effectLst/>
                <a:latin typeface="Arial" panose="020B0604020202020204" pitchFamily="34" charset="0"/>
              </a:rPr>
              <a:t>Grenconsidered</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the</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two</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entities</a:t>
            </a:r>
            <a:r>
              <a:rPr kumimoji="0" lang="es-ES" altLang="es-ES" sz="1200" b="0" i="0" u="none" strike="noStrike" cap="none" normalizeH="0" baseline="0" dirty="0" smtClean="0">
                <a:ln>
                  <a:noFill/>
                </a:ln>
                <a:solidFill>
                  <a:schemeClr val="tx1"/>
                </a:solidFill>
                <a:effectLst/>
                <a:latin typeface="Arial" panose="020B0604020202020204" pitchFamily="34" charset="0"/>
              </a:rPr>
              <a:t> as </a:t>
            </a:r>
            <a:r>
              <a:rPr kumimoji="0" lang="es-ES" altLang="es-ES" sz="1200" b="0" i="0" u="none" strike="noStrike" cap="none" normalizeH="0" baseline="0" dirty="0" err="1" smtClean="0">
                <a:ln>
                  <a:noFill/>
                </a:ln>
                <a:solidFill>
                  <a:schemeClr val="tx1"/>
                </a:solidFill>
                <a:effectLst/>
                <a:latin typeface="Arial" panose="020B0604020202020204" pitchFamily="34" charset="0"/>
              </a:rPr>
              <a:t>two</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subspecies</a:t>
            </a:r>
            <a:r>
              <a:rPr kumimoji="0" lang="es-ES" altLang="es-ES" sz="1200" b="0" i="0" u="none" strike="noStrike" cap="none" normalizeH="0" baseline="0" dirty="0" smtClean="0">
                <a:ln>
                  <a:noFill/>
                </a:ln>
                <a:solidFill>
                  <a:schemeClr val="tx1"/>
                </a:solidFill>
                <a:effectLst/>
                <a:latin typeface="Arial" panose="020B0604020202020204" pitchFamily="34" charset="0"/>
              </a:rPr>
              <a:t> of </a:t>
            </a:r>
            <a:r>
              <a:rPr kumimoji="0" lang="es-ES" altLang="es-ES" sz="1200" b="0" i="1" u="none" strike="noStrike" cap="none" normalizeH="0" baseline="0" dirty="0" smtClean="0">
                <a:ln>
                  <a:noFill/>
                </a:ln>
                <a:solidFill>
                  <a:schemeClr val="tx1"/>
                </a:solidFill>
                <a:effectLst/>
                <a:latin typeface="Arial" panose="020B0604020202020204" pitchFamily="34" charset="0"/>
              </a:rPr>
              <a:t>R. </a:t>
            </a:r>
            <a:r>
              <a:rPr kumimoji="0" lang="es-ES" altLang="es-ES" sz="1200" b="0" i="1" u="none" strike="noStrike" cap="none" normalizeH="0" baseline="0" dirty="0" err="1" smtClean="0">
                <a:ln>
                  <a:noFill/>
                </a:ln>
                <a:solidFill>
                  <a:schemeClr val="tx1"/>
                </a:solidFill>
                <a:effectLst/>
                <a:latin typeface="Arial" panose="020B0604020202020204" pitchFamily="34" charset="0"/>
              </a:rPr>
              <a:t>heleniifolium</a:t>
            </a:r>
            <a:r>
              <a:rPr kumimoji="0" lang="es-ES" altLang="es-ES" sz="1200" b="0" i="1" u="none" strike="noStrike" cap="none" normalizeH="0" baseline="0" dirty="0" smtClean="0">
                <a:ln>
                  <a:noFill/>
                </a:ln>
                <a:solidFill>
                  <a:schemeClr val="tx1"/>
                </a:solidFill>
                <a:effectLst/>
                <a:latin typeface="Arial" panose="020B0604020202020204" pitchFamily="34" charset="0"/>
              </a:rPr>
              <a:t>,</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but</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now</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they</a:t>
            </a:r>
            <a:r>
              <a:rPr kumimoji="0" lang="es-ES" altLang="es-ES" sz="1200" b="0" i="0" u="none" strike="noStrike" cap="none" normalizeH="0" baseline="0" dirty="0" smtClean="0">
                <a:ln>
                  <a:noFill/>
                </a:ln>
                <a:solidFill>
                  <a:schemeClr val="tx1"/>
                </a:solidFill>
                <a:effectLst/>
                <a:latin typeface="Arial" panose="020B0604020202020204" pitchFamily="34" charset="0"/>
              </a:rPr>
              <a:t> are </a:t>
            </a:r>
            <a:r>
              <a:rPr kumimoji="0" lang="es-ES" altLang="es-ES" sz="1200" b="0" i="0" u="none" strike="noStrike" cap="none" normalizeH="0" baseline="0" dirty="0" err="1" smtClean="0">
                <a:ln>
                  <a:noFill/>
                </a:ln>
                <a:solidFill>
                  <a:schemeClr val="tx1"/>
                </a:solidFill>
                <a:effectLst/>
                <a:latin typeface="Arial" panose="020B0604020202020204" pitchFamily="34" charset="0"/>
              </a:rPr>
              <a:t>considered</a:t>
            </a:r>
            <a:r>
              <a:rPr kumimoji="0" lang="es-ES" altLang="es-ES" sz="1200" b="0" i="0" u="none" strike="noStrike" cap="none" normalizeH="0" baseline="0" dirty="0" smtClean="0">
                <a:ln>
                  <a:noFill/>
                </a:ln>
                <a:solidFill>
                  <a:schemeClr val="tx1"/>
                </a:solidFill>
                <a:effectLst/>
                <a:latin typeface="Arial" panose="020B0604020202020204" pitchFamily="34" charset="0"/>
              </a:rPr>
              <a:t>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species</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rank</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according</a:t>
            </a:r>
            <a:r>
              <a:rPr kumimoji="0" lang="es-ES" altLang="es-ES" sz="1200" b="0" i="0" u="none" strike="noStrike" cap="none" normalizeH="0" baseline="0" dirty="0" smtClean="0">
                <a:ln>
                  <a:noFill/>
                </a:ln>
                <a:solidFill>
                  <a:schemeClr val="tx1"/>
                </a:solidFill>
                <a:effectLst/>
                <a:latin typeface="Arial" panose="020B0604020202020204" pitchFamily="34" charset="0"/>
              </a:rPr>
              <a:t> to </a:t>
            </a:r>
            <a:r>
              <a:rPr kumimoji="0" lang="es-ES" altLang="es-ES" sz="1200" b="0" i="0" u="none" strike="noStrike" cap="none" normalizeH="0" baseline="0" dirty="0" err="1" smtClean="0">
                <a:ln>
                  <a:noFill/>
                </a:ln>
                <a:solidFill>
                  <a:schemeClr val="tx1"/>
                </a:solidFill>
                <a:effectLst/>
                <a:latin typeface="Arial" panose="020B0604020202020204" pitchFamily="34" charset="0"/>
              </a:rPr>
              <a:t>morphological</a:t>
            </a:r>
            <a:r>
              <a:rPr kumimoji="0" lang="es-ES" altLang="es-ES" sz="1200" b="0" i="0" u="none" strike="noStrike" cap="none" normalizeH="0" baseline="0" dirty="0" smtClean="0">
                <a:ln>
                  <a:noFill/>
                </a:ln>
                <a:solidFill>
                  <a:schemeClr val="tx1"/>
                </a:solidFill>
                <a:effectLst/>
                <a:latin typeface="Arial" panose="020B0604020202020204" pitchFamily="34" charset="0"/>
              </a:rPr>
              <a:t> and </a:t>
            </a:r>
            <a:r>
              <a:rPr kumimoji="0" lang="es-ES" altLang="es-ES" sz="1200" b="0" i="0" u="none" strike="noStrike" cap="none" normalizeH="0" baseline="0" dirty="0" err="1" smtClean="0">
                <a:ln>
                  <a:noFill/>
                </a:ln>
                <a:solidFill>
                  <a:schemeClr val="tx1"/>
                </a:solidFill>
                <a:effectLst/>
                <a:latin typeface="Arial" panose="020B0604020202020204" pitchFamily="34" charset="0"/>
              </a:rPr>
              <a:t>chorological</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evidence</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Banfi</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1" u="none" strike="noStrike" cap="none" normalizeH="0" baseline="0" dirty="0" smtClean="0">
                <a:ln>
                  <a:noFill/>
                </a:ln>
                <a:solidFill>
                  <a:schemeClr val="tx1"/>
                </a:solidFill>
                <a:effectLst/>
                <a:latin typeface="Arial" panose="020B0604020202020204" pitchFamily="34" charset="0"/>
              </a:rPr>
              <a:t>et al</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smtClean="0">
                <a:ln>
                  <a:noFill/>
                </a:ln>
                <a:solidFill>
                  <a:schemeClr val="tx1"/>
                </a:solidFill>
                <a:effectLst/>
                <a:latin typeface="Arial" panose="020B0604020202020204" pitchFamily="34" charset="0"/>
                <a:hlinkClick r:id="rId5" tooltip="Link to bibliographic citation"/>
              </a:rPr>
              <a:t>2011</a:t>
            </a:r>
            <a:r>
              <a:rPr kumimoji="0" lang="es-ES" altLang="es-ES" sz="12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altLang="es-ES"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1200" b="0" i="1" u="none" strike="noStrike" cap="none" normalizeH="0" baseline="0" dirty="0" err="1" smtClean="0">
                <a:ln>
                  <a:noFill/>
                </a:ln>
                <a:solidFill>
                  <a:schemeClr val="tx1"/>
                </a:solidFill>
                <a:effectLst/>
                <a:latin typeface="Arial" panose="020B0604020202020204" pitchFamily="34" charset="0"/>
              </a:rPr>
              <a:t>Gentiana</a:t>
            </a:r>
            <a:r>
              <a:rPr kumimoji="0" lang="es-ES" altLang="es-ES" sz="1200" b="0" i="1" u="none" strike="noStrike" cap="none" normalizeH="0" baseline="0" dirty="0" smtClean="0">
                <a:ln>
                  <a:noFill/>
                </a:ln>
                <a:solidFill>
                  <a:schemeClr val="tx1"/>
                </a:solidFill>
                <a:effectLst/>
                <a:latin typeface="Arial" panose="020B0604020202020204" pitchFamily="34" charset="0"/>
              </a:rPr>
              <a:t> </a:t>
            </a:r>
            <a:r>
              <a:rPr kumimoji="0" lang="es-ES" altLang="es-ES" sz="1200" b="0" i="1" u="none" strike="noStrike" cap="none" normalizeH="0" baseline="0" dirty="0" err="1" smtClean="0">
                <a:ln>
                  <a:noFill/>
                </a:ln>
                <a:solidFill>
                  <a:schemeClr val="tx1"/>
                </a:solidFill>
                <a:effectLst/>
                <a:latin typeface="Arial" panose="020B0604020202020204" pitchFamily="34" charset="0"/>
              </a:rPr>
              <a:t>burseri</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Lapeyr</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subsp</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1" u="none" strike="noStrike" cap="none" normalizeH="0" baseline="0" dirty="0" err="1" smtClean="0">
                <a:ln>
                  <a:noFill/>
                </a:ln>
                <a:solidFill>
                  <a:schemeClr val="tx1"/>
                </a:solidFill>
                <a:effectLst/>
                <a:latin typeface="Arial" panose="020B0604020202020204" pitchFamily="34" charset="0"/>
              </a:rPr>
              <a:t>actinocalyx</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Polidori</a:t>
            </a:r>
            <a:r>
              <a:rPr kumimoji="0" lang="es-ES" altLang="es-ES" sz="1200" b="0" i="0" u="none" strike="noStrike" cap="none" normalizeH="0" baseline="0" dirty="0" smtClean="0">
                <a:ln>
                  <a:noFill/>
                </a:ln>
                <a:solidFill>
                  <a:schemeClr val="tx1"/>
                </a:solidFill>
                <a:effectLst/>
                <a:latin typeface="Arial" panose="020B0604020202020204" pitchFamily="34" charset="0"/>
              </a:rPr>
              <a:t> and </a:t>
            </a:r>
            <a:r>
              <a:rPr kumimoji="0" lang="es-ES" altLang="es-ES" sz="1200" b="0" i="1" u="none" strike="noStrike" cap="none" normalizeH="0" baseline="0" dirty="0" err="1" smtClean="0">
                <a:ln>
                  <a:noFill/>
                </a:ln>
                <a:solidFill>
                  <a:schemeClr val="tx1"/>
                </a:solidFill>
                <a:effectLst/>
                <a:latin typeface="Arial" panose="020B0604020202020204" pitchFamily="34" charset="0"/>
              </a:rPr>
              <a:t>Gentiana</a:t>
            </a:r>
            <a:r>
              <a:rPr kumimoji="0" lang="es-ES" altLang="es-ES" sz="1200" b="0" i="1" u="none" strike="noStrike" cap="none" normalizeH="0" baseline="0" dirty="0" smtClean="0">
                <a:ln>
                  <a:noFill/>
                </a:ln>
                <a:solidFill>
                  <a:schemeClr val="tx1"/>
                </a:solidFill>
                <a:effectLst/>
                <a:latin typeface="Arial" panose="020B0604020202020204" pitchFamily="34" charset="0"/>
              </a:rPr>
              <a:t> </a:t>
            </a:r>
            <a:r>
              <a:rPr kumimoji="0" lang="es-ES" altLang="es-ES" sz="1200" b="0" i="1" u="none" strike="noStrike" cap="none" normalizeH="0" baseline="0" dirty="0" err="1" smtClean="0">
                <a:ln>
                  <a:noFill/>
                </a:ln>
                <a:solidFill>
                  <a:schemeClr val="tx1"/>
                </a:solidFill>
                <a:effectLst/>
                <a:latin typeface="Arial" panose="020B0604020202020204" pitchFamily="34" charset="0"/>
              </a:rPr>
              <a:t>burseri</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Lapeyr</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subsp</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1" u="none" strike="noStrike" cap="none" normalizeH="0" baseline="0" dirty="0" err="1" smtClean="0">
                <a:ln>
                  <a:noFill/>
                </a:ln>
                <a:solidFill>
                  <a:schemeClr val="tx1"/>
                </a:solidFill>
                <a:effectLst/>
                <a:latin typeface="Arial" panose="020B0604020202020204" pitchFamily="34" charset="0"/>
              </a:rPr>
              <a:t>villarsii</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Griseb</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Rouy</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hereafter</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1" u="none" strike="noStrike" cap="none" normalizeH="0" baseline="0" dirty="0" err="1" smtClean="0">
                <a:ln>
                  <a:noFill/>
                </a:ln>
                <a:solidFill>
                  <a:schemeClr val="tx1"/>
                </a:solidFill>
                <a:effectLst/>
                <a:latin typeface="Arial" panose="020B0604020202020204" pitchFamily="34" charset="0"/>
              </a:rPr>
              <a:t>Gentiana</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group</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the</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two</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subspecies</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were</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recently</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distinguished</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on</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the</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basis</a:t>
            </a:r>
            <a:r>
              <a:rPr kumimoji="0" lang="es-ES" altLang="es-ES" sz="1200" b="0" i="0" u="none" strike="noStrike" cap="none" normalizeH="0" baseline="0" dirty="0" smtClean="0">
                <a:ln>
                  <a:noFill/>
                </a:ln>
                <a:solidFill>
                  <a:schemeClr val="tx1"/>
                </a:solidFill>
                <a:effectLst/>
                <a:latin typeface="Arial" panose="020B0604020202020204" pitchFamily="34" charset="0"/>
              </a:rPr>
              <a:t> of </a:t>
            </a:r>
            <a:r>
              <a:rPr kumimoji="0" lang="es-ES" altLang="es-ES" sz="1200" b="0" i="0" u="none" strike="noStrike" cap="none" normalizeH="0" baseline="0" dirty="0" err="1" smtClean="0">
                <a:ln>
                  <a:noFill/>
                </a:ln>
                <a:solidFill>
                  <a:schemeClr val="tx1"/>
                </a:solidFill>
                <a:effectLst/>
                <a:latin typeface="Arial" panose="020B0604020202020204" pitchFamily="34" charset="0"/>
              </a:rPr>
              <a:t>morphological</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features</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err="1" smtClean="0">
                <a:ln>
                  <a:noFill/>
                </a:ln>
                <a:solidFill>
                  <a:schemeClr val="tx1"/>
                </a:solidFill>
                <a:effectLst/>
                <a:latin typeface="Arial" panose="020B0604020202020204" pitchFamily="34" charset="0"/>
              </a:rPr>
              <a:t>Polidori</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smtClean="0">
                <a:ln>
                  <a:noFill/>
                </a:ln>
                <a:solidFill>
                  <a:schemeClr val="tx1"/>
                </a:solidFill>
                <a:effectLst/>
                <a:latin typeface="Arial" panose="020B0604020202020204" pitchFamily="34" charset="0"/>
                <a:hlinkClick r:id="rId6" tooltip="Link to bibliographic citation"/>
              </a:rPr>
              <a:t>2004</a:t>
            </a:r>
            <a:r>
              <a:rPr kumimoji="0" lang="es-ES" altLang="es-ES" sz="1200" b="0" i="0" u="none" strike="noStrike" cap="none" normalizeH="0" baseline="0" dirty="0" smtClean="0">
                <a:ln>
                  <a:noFill/>
                </a:ln>
                <a:solidFill>
                  <a:schemeClr val="tx1"/>
                </a:solidFill>
                <a:effectLst/>
                <a:latin typeface="Arial" panose="020B0604020202020204" pitchFamily="34" charset="0"/>
              </a:rPr>
              <a:t>, </a:t>
            </a:r>
            <a:r>
              <a:rPr kumimoji="0" lang="es-ES" altLang="es-ES" sz="1200" b="0" i="0" u="none" strike="noStrike" cap="none" normalizeH="0" baseline="0" dirty="0" smtClean="0">
                <a:ln>
                  <a:noFill/>
                </a:ln>
                <a:solidFill>
                  <a:schemeClr val="tx1"/>
                </a:solidFill>
                <a:effectLst/>
                <a:latin typeface="Arial" panose="020B0604020202020204" pitchFamily="34" charset="0"/>
                <a:hlinkClick r:id="rId7" tooltip="Link to bibliographic citation"/>
              </a:rPr>
              <a:t>2008</a:t>
            </a:r>
            <a:r>
              <a:rPr kumimoji="0" lang="es-ES" altLang="es-ES" sz="1200" b="0" i="0" u="none" strike="noStrike" cap="none" normalizeH="0" baseline="0" dirty="0" smtClean="0">
                <a:ln>
                  <a:noFill/>
                </a:ln>
                <a:solidFill>
                  <a:schemeClr val="tx1"/>
                </a:solidFill>
                <a:effectLst/>
                <a:latin typeface="Arial" panose="020B0604020202020204" pitchFamily="34" charset="0"/>
              </a:rPr>
              <a:t>). </a:t>
            </a:r>
          </a:p>
        </p:txBody>
      </p:sp>
      <p:sp>
        <p:nvSpPr>
          <p:cNvPr id="9" name="Rectangle 8"/>
          <p:cNvSpPr/>
          <p:nvPr/>
        </p:nvSpPr>
        <p:spPr>
          <a:xfrm>
            <a:off x="4628195" y="4458725"/>
            <a:ext cx="4572000" cy="2031325"/>
          </a:xfrm>
          <a:prstGeom prst="rect">
            <a:avLst/>
          </a:prstGeom>
        </p:spPr>
        <p:txBody>
          <a:bodyPr>
            <a:spAutoFit/>
          </a:bodyPr>
          <a:lstStyle/>
          <a:p>
            <a:r>
              <a:rPr lang="en-US" sz="1400" dirty="0"/>
              <a:t>In conclusion, we detected a </a:t>
            </a:r>
            <a:r>
              <a:rPr lang="en-US" sz="1400" dirty="0">
                <a:solidFill>
                  <a:srgbClr val="FF0000"/>
                </a:solidFill>
              </a:rPr>
              <a:t>high degree of niche differentiation</a:t>
            </a:r>
            <a:r>
              <a:rPr lang="en-US" sz="1400" dirty="0"/>
              <a:t> between taxa even though this result is not caused by differences in habitat selection. The niche divergence detected does not provide additional evidence for taxon separation at species level. Nevertheless, this divergence may have had important consequences for both local adaptation and phenotypic diversity at the intraspecific level (Peterson &amp; Vargas-Barajas </a:t>
            </a:r>
            <a:r>
              <a:rPr lang="en-US" sz="1400" dirty="0">
                <a:hlinkClick r:id="rId8" tooltip="Link to bibliographic citation"/>
              </a:rPr>
              <a:t>1993</a:t>
            </a:r>
            <a:r>
              <a:rPr lang="en-US" sz="1400" dirty="0"/>
              <a:t>; McCormack &amp; Smith </a:t>
            </a:r>
            <a:r>
              <a:rPr lang="en-US" sz="1400" dirty="0">
                <a:hlinkClick r:id="rId9" tooltip="Link to bibliographic citation"/>
              </a:rPr>
              <a:t>2008</a:t>
            </a:r>
            <a:r>
              <a:rPr lang="en-US" sz="1400" dirty="0"/>
              <a:t>).</a:t>
            </a:r>
            <a:endParaRPr lang="es-ES" sz="1400" dirty="0"/>
          </a:p>
        </p:txBody>
      </p:sp>
    </p:spTree>
    <p:extLst>
      <p:ext uri="{BB962C8B-B14F-4D97-AF65-F5344CB8AC3E}">
        <p14:creationId xmlns:p14="http://schemas.microsoft.com/office/powerpoint/2010/main" val="58277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Patrones de especiación</a:t>
            </a:r>
            <a:endParaRPr lang="es-E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268760"/>
            <a:ext cx="5472608" cy="5003527"/>
          </a:xfrm>
        </p:spPr>
      </p:pic>
    </p:spTree>
    <p:extLst>
      <p:ext uri="{BB962C8B-B14F-4D97-AF65-F5344CB8AC3E}">
        <p14:creationId xmlns:p14="http://schemas.microsoft.com/office/powerpoint/2010/main" val="3616549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s-ES" sz="3600" dirty="0" smtClean="0"/>
              <a:t>Aplicaciones. 5. especies invasoras</a:t>
            </a:r>
            <a:endParaRPr lang="es-ES" sz="3600" dirty="0"/>
          </a:p>
        </p:txBody>
      </p:sp>
      <p:pic>
        <p:nvPicPr>
          <p:cNvPr id="5" name="Picture 4"/>
          <p:cNvPicPr>
            <a:picLocks noChangeAspect="1"/>
          </p:cNvPicPr>
          <p:nvPr/>
        </p:nvPicPr>
        <p:blipFill>
          <a:blip r:embed="rId2"/>
          <a:stretch>
            <a:fillRect/>
          </a:stretch>
        </p:blipFill>
        <p:spPr>
          <a:xfrm>
            <a:off x="852487" y="1142392"/>
            <a:ext cx="7439025" cy="3209925"/>
          </a:xfrm>
          <a:prstGeom prst="rect">
            <a:avLst/>
          </a:prstGeom>
        </p:spPr>
      </p:pic>
      <p:sp>
        <p:nvSpPr>
          <p:cNvPr id="6" name="Rectangle 5"/>
          <p:cNvSpPr/>
          <p:nvPr/>
        </p:nvSpPr>
        <p:spPr>
          <a:xfrm>
            <a:off x="4716016" y="5877272"/>
            <a:ext cx="3816424" cy="584775"/>
          </a:xfrm>
          <a:prstGeom prst="rect">
            <a:avLst/>
          </a:prstGeom>
        </p:spPr>
        <p:txBody>
          <a:bodyPr wrap="square">
            <a:spAutoFit/>
          </a:bodyPr>
          <a:lstStyle/>
          <a:p>
            <a:pPr algn="r"/>
            <a:r>
              <a:rPr lang="es-ES" sz="1600" dirty="0">
                <a:hlinkClick r:id="rId3"/>
              </a:rPr>
              <a:t>https://</a:t>
            </a:r>
            <a:r>
              <a:rPr lang="es-ES" sz="1600" dirty="0" smtClean="0">
                <a:hlinkClick r:id="rId3"/>
              </a:rPr>
              <a:t>www.ncbi.nlm.nih.gov/pmc/articles/PMC2212601/pdf/nihms37278.pdf</a:t>
            </a:r>
            <a:r>
              <a:rPr lang="es-ES" sz="1600" dirty="0" smtClean="0"/>
              <a:t> </a:t>
            </a:r>
            <a:endParaRPr lang="es-ES" sz="1600" dirty="0"/>
          </a:p>
        </p:txBody>
      </p:sp>
      <p:pic>
        <p:nvPicPr>
          <p:cNvPr id="8" name="Picture 7"/>
          <p:cNvPicPr>
            <a:picLocks noChangeAspect="1"/>
          </p:cNvPicPr>
          <p:nvPr/>
        </p:nvPicPr>
        <p:blipFill rotWithShape="1">
          <a:blip r:embed="rId4"/>
          <a:srcRect l="-9980" t="-3652" r="17665" b="3652"/>
          <a:stretch/>
        </p:blipFill>
        <p:spPr>
          <a:xfrm rot="5400000">
            <a:off x="506176" y="4474263"/>
            <a:ext cx="2664296" cy="1971675"/>
          </a:xfrm>
          <a:prstGeom prst="rect">
            <a:avLst/>
          </a:prstGeom>
        </p:spPr>
      </p:pic>
      <p:pic>
        <p:nvPicPr>
          <p:cNvPr id="9" name="Picture 8"/>
          <p:cNvPicPr>
            <a:picLocks noChangeAspect="1"/>
          </p:cNvPicPr>
          <p:nvPr/>
        </p:nvPicPr>
        <p:blipFill>
          <a:blip r:embed="rId5"/>
          <a:stretch>
            <a:fillRect/>
          </a:stretch>
        </p:blipFill>
        <p:spPr>
          <a:xfrm>
            <a:off x="2824162" y="4437112"/>
            <a:ext cx="2914650" cy="904875"/>
          </a:xfrm>
          <a:prstGeom prst="rect">
            <a:avLst/>
          </a:prstGeom>
          <a:ln>
            <a:solidFill>
              <a:schemeClr val="bg2">
                <a:lumMod val="25000"/>
              </a:schemeClr>
            </a:solidFill>
          </a:ln>
        </p:spPr>
      </p:pic>
    </p:spTree>
    <p:extLst>
      <p:ext uri="{BB962C8B-B14F-4D97-AF65-F5344CB8AC3E}">
        <p14:creationId xmlns:p14="http://schemas.microsoft.com/office/powerpoint/2010/main" val="2888924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31" y="908720"/>
            <a:ext cx="2592288" cy="23006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31" y="3789040"/>
            <a:ext cx="3985837" cy="24014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2845" y="1988840"/>
            <a:ext cx="3019556" cy="2501046"/>
          </a:xfrm>
          <a:prstGeom prst="rect">
            <a:avLst/>
          </a:prstGeom>
        </p:spPr>
      </p:pic>
      <p:sp>
        <p:nvSpPr>
          <p:cNvPr id="8" name="Title 1"/>
          <p:cNvSpPr>
            <a:spLocks noGrp="1"/>
          </p:cNvSpPr>
          <p:nvPr>
            <p:ph type="title"/>
          </p:nvPr>
        </p:nvSpPr>
        <p:spPr>
          <a:xfrm>
            <a:off x="457200" y="274638"/>
            <a:ext cx="8229600" cy="1143000"/>
          </a:xfrm>
        </p:spPr>
        <p:txBody>
          <a:bodyPr/>
          <a:lstStyle/>
          <a:p>
            <a:r>
              <a:rPr lang="es-ES" sz="3600" dirty="0" smtClean="0"/>
              <a:t>Proceso</a:t>
            </a:r>
            <a:endParaRPr lang="es-ES" sz="3600" dirty="0"/>
          </a:p>
        </p:txBody>
      </p:sp>
      <p:sp>
        <p:nvSpPr>
          <p:cNvPr id="9" name="Rectangle 8"/>
          <p:cNvSpPr/>
          <p:nvPr/>
        </p:nvSpPr>
        <p:spPr>
          <a:xfrm>
            <a:off x="3131840" y="1232972"/>
            <a:ext cx="1656184" cy="1754326"/>
          </a:xfrm>
          <a:prstGeom prst="rect">
            <a:avLst/>
          </a:prstGeom>
        </p:spPr>
        <p:txBody>
          <a:bodyPr wrap="square">
            <a:spAutoFit/>
          </a:bodyPr>
          <a:lstStyle/>
          <a:p>
            <a:r>
              <a:rPr lang="es-ES" dirty="0" smtClean="0"/>
              <a:t>Datos de presencia y distribución </a:t>
            </a:r>
            <a:r>
              <a:rPr lang="es-ES" dirty="0" smtClean="0"/>
              <a:t>potencial </a:t>
            </a:r>
            <a:r>
              <a:rPr lang="es-ES" dirty="0" smtClean="0"/>
              <a:t>en su territorio nativo </a:t>
            </a:r>
            <a:endParaRPr lang="es-ES" dirty="0"/>
          </a:p>
        </p:txBody>
      </p:sp>
      <p:sp>
        <p:nvSpPr>
          <p:cNvPr id="10" name="Rectangle 9"/>
          <p:cNvSpPr/>
          <p:nvPr/>
        </p:nvSpPr>
        <p:spPr>
          <a:xfrm>
            <a:off x="7189685" y="931898"/>
            <a:ext cx="1656184" cy="923330"/>
          </a:xfrm>
          <a:prstGeom prst="rect">
            <a:avLst/>
          </a:prstGeom>
        </p:spPr>
        <p:txBody>
          <a:bodyPr wrap="square">
            <a:spAutoFit/>
          </a:bodyPr>
          <a:lstStyle/>
          <a:p>
            <a:r>
              <a:rPr lang="es-ES" dirty="0" smtClean="0"/>
              <a:t>Proyección en el espacio ecológico</a:t>
            </a:r>
            <a:endParaRPr lang="es-ES" dirty="0"/>
          </a:p>
        </p:txBody>
      </p:sp>
      <p:sp>
        <p:nvSpPr>
          <p:cNvPr id="11" name="Rectangle 10"/>
          <p:cNvSpPr/>
          <p:nvPr/>
        </p:nvSpPr>
        <p:spPr>
          <a:xfrm>
            <a:off x="4633665" y="4509120"/>
            <a:ext cx="4114799" cy="646331"/>
          </a:xfrm>
          <a:prstGeom prst="rect">
            <a:avLst/>
          </a:prstGeom>
        </p:spPr>
        <p:txBody>
          <a:bodyPr wrap="square">
            <a:spAutoFit/>
          </a:bodyPr>
          <a:lstStyle/>
          <a:p>
            <a:r>
              <a:rPr lang="es-ES" dirty="0" smtClean="0"/>
              <a:t>Re proyección del espacio ecológico en los territorios de posible invasión</a:t>
            </a:r>
            <a:endParaRPr lang="es-ES" dirty="0"/>
          </a:p>
        </p:txBody>
      </p:sp>
      <p:sp>
        <p:nvSpPr>
          <p:cNvPr id="12" name="Rectangle 11"/>
          <p:cNvSpPr/>
          <p:nvPr/>
        </p:nvSpPr>
        <p:spPr>
          <a:xfrm>
            <a:off x="4780002" y="5157192"/>
            <a:ext cx="4065867" cy="1754326"/>
          </a:xfrm>
          <a:prstGeom prst="rect">
            <a:avLst/>
          </a:prstGeom>
        </p:spPr>
        <p:txBody>
          <a:bodyPr wrap="square">
            <a:spAutoFit/>
          </a:bodyPr>
          <a:lstStyle/>
          <a:p>
            <a:pPr marL="342900" indent="-342900">
              <a:buAutoNum type="arabicParenR"/>
            </a:pPr>
            <a:r>
              <a:rPr lang="es-ES" dirty="0" smtClean="0"/>
              <a:t>El rango de las </a:t>
            </a:r>
            <a:r>
              <a:rPr lang="es-ES" dirty="0" smtClean="0"/>
              <a:t>variables </a:t>
            </a:r>
            <a:r>
              <a:rPr lang="es-ES" dirty="0" smtClean="0"/>
              <a:t>ambientales usadas debe ser </a:t>
            </a:r>
            <a:r>
              <a:rPr lang="es-ES" dirty="0" smtClean="0"/>
              <a:t>transferible </a:t>
            </a:r>
            <a:r>
              <a:rPr lang="es-ES" dirty="0" smtClean="0"/>
              <a:t>y </a:t>
            </a:r>
            <a:r>
              <a:rPr lang="es-ES" dirty="0" smtClean="0"/>
              <a:t>consistente  </a:t>
            </a:r>
            <a:r>
              <a:rPr lang="es-ES" dirty="0" smtClean="0"/>
              <a:t>entre las  áreas nativa e invadidas</a:t>
            </a:r>
          </a:p>
          <a:p>
            <a:pPr marL="342900" indent="-342900">
              <a:buAutoNum type="arabicParenR"/>
            </a:pPr>
            <a:r>
              <a:rPr lang="es-ES" dirty="0" smtClean="0"/>
              <a:t>Cuidado con el “desplazamiento de nicho”</a:t>
            </a:r>
            <a:endParaRPr lang="es-ES" dirty="0"/>
          </a:p>
        </p:txBody>
      </p:sp>
    </p:spTree>
    <p:extLst>
      <p:ext uri="{BB962C8B-B14F-4D97-AF65-F5344CB8AC3E}">
        <p14:creationId xmlns:p14="http://schemas.microsoft.com/office/powerpoint/2010/main" val="1422004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Datos </a:t>
            </a:r>
            <a:r>
              <a:rPr lang="es-ES" smtClean="0"/>
              <a:t>y Ciencia</a:t>
            </a:r>
            <a:endParaRPr lang="es-ES" dirty="0"/>
          </a:p>
        </p:txBody>
      </p:sp>
      <p:pic>
        <p:nvPicPr>
          <p:cNvPr id="4" name="Picture 4" descr="http://research.microsoft.com/en-us/collaboration/fourthparadigm/fpcover-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86" y="1825079"/>
            <a:ext cx="2830153" cy="40872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6145559"/>
            <a:ext cx="5510366" cy="307777"/>
          </a:xfrm>
          <a:prstGeom prst="rect">
            <a:avLst/>
          </a:prstGeom>
        </p:spPr>
        <p:txBody>
          <a:bodyPr wrap="square">
            <a:spAutoFit/>
          </a:bodyPr>
          <a:lstStyle/>
          <a:p>
            <a:r>
              <a:rPr lang="en-US" sz="1400" dirty="0">
                <a:hlinkClick r:id="rId3"/>
              </a:rPr>
              <a:t>http://research.microsoft.com/en-us/collaboration/fourthparadigm</a:t>
            </a:r>
            <a:r>
              <a:rPr lang="en-US" sz="1400" dirty="0" smtClean="0">
                <a:hlinkClick r:id="rId3"/>
              </a:rPr>
              <a:t>/</a:t>
            </a:r>
            <a:r>
              <a:rPr lang="en-US" sz="1400" dirty="0" smtClean="0"/>
              <a:t> </a:t>
            </a:r>
            <a:endParaRPr lang="en-US" sz="1400" dirty="0"/>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825079"/>
            <a:ext cx="5466077"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152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itle 2"/>
          <p:cNvSpPr>
            <a:spLocks noGrp="1"/>
          </p:cNvSpPr>
          <p:nvPr>
            <p:ph type="title" idx="4294967295"/>
          </p:nvPr>
        </p:nvSpPr>
        <p:spPr bwMode="auto">
          <a:xfrm>
            <a:off x="323850" y="914400"/>
            <a:ext cx="5265738" cy="931863"/>
          </a:xfrm>
          <a:prstGeom prst="rect">
            <a:avLst/>
          </a:prstGeom>
          <a:noFill/>
          <a:ln>
            <a:miter lim="800000"/>
            <a:headEnd/>
            <a:tailEnd/>
          </a:ln>
        </p:spPr>
        <p:txBody>
          <a:bodyPr anchor="b"/>
          <a:lstStyle/>
          <a:p>
            <a:pPr algn="l"/>
            <a:r>
              <a:rPr lang="es-ES_tradnl" sz="2800" dirty="0" smtClean="0">
                <a:solidFill>
                  <a:srgbClr val="004368"/>
                </a:solidFill>
                <a:latin typeface="Calibri" pitchFamily="34" charset="0"/>
              </a:rPr>
              <a:t>Predicción de la </a:t>
            </a:r>
            <a:br>
              <a:rPr lang="es-ES_tradnl" sz="2800" dirty="0" smtClean="0">
                <a:solidFill>
                  <a:srgbClr val="004368"/>
                </a:solidFill>
                <a:latin typeface="Calibri" pitchFamily="34" charset="0"/>
              </a:rPr>
            </a:br>
            <a:r>
              <a:rPr lang="es-ES_tradnl" sz="2800" dirty="0" smtClean="0">
                <a:solidFill>
                  <a:srgbClr val="004368"/>
                </a:solidFill>
                <a:latin typeface="Calibri" pitchFamily="34" charset="0"/>
              </a:rPr>
              <a:t>expansión de especies invasoras</a:t>
            </a:r>
            <a:endParaRPr lang="en-US" sz="2800" dirty="0">
              <a:solidFill>
                <a:srgbClr val="004368"/>
              </a:solidFill>
              <a:latin typeface="Calibri" pitchFamily="34" charset="0"/>
            </a:endParaRPr>
          </a:p>
        </p:txBody>
      </p:sp>
      <p:sp>
        <p:nvSpPr>
          <p:cNvPr id="5" name="Content Placeholder 1"/>
          <p:cNvSpPr txBox="1">
            <a:spLocks/>
          </p:cNvSpPr>
          <p:nvPr/>
        </p:nvSpPr>
        <p:spPr bwMode="auto">
          <a:xfrm>
            <a:off x="762000" y="1981200"/>
            <a:ext cx="7467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da-DK" b="0" i="1" u="none" strike="noStrike" kern="0" cap="none" spc="0" normalizeH="0" baseline="0" noProof="0" dirty="0" smtClean="0">
                <a:ln>
                  <a:noFill/>
                </a:ln>
                <a:solidFill>
                  <a:srgbClr val="503500"/>
                </a:solidFill>
                <a:effectLst/>
                <a:uLnTx/>
                <a:uFillTx/>
                <a:latin typeface="+mn-lt"/>
                <a:ea typeface="+mn-ea"/>
                <a:cs typeface="+mn-cs"/>
              </a:rPr>
              <a:t>Proyección de la distribución potencial de Aedes albopictus (en EEUU)</a:t>
            </a:r>
            <a:endParaRPr kumimoji="0" lang="da-DK" b="0" i="0" u="none" strike="noStrike" kern="0" cap="none" spc="0" normalizeH="0" baseline="0" noProof="0" dirty="0">
              <a:ln>
                <a:noFill/>
              </a:ln>
              <a:solidFill>
                <a:srgbClr val="503500"/>
              </a:solidFill>
              <a:effectLst/>
              <a:uLnTx/>
              <a:uFillTx/>
              <a:latin typeface="+mn-lt"/>
              <a:ea typeface="+mn-ea"/>
              <a:cs typeface="+mn-cs"/>
            </a:endParaRPr>
          </a:p>
        </p:txBody>
      </p:sp>
      <p:pic>
        <p:nvPicPr>
          <p:cNvPr id="2" name="Picture 1"/>
          <p:cNvPicPr>
            <a:picLocks noChangeAspect="1"/>
          </p:cNvPicPr>
          <p:nvPr/>
        </p:nvPicPr>
        <p:blipFill>
          <a:blip r:embed="rId2"/>
          <a:stretch>
            <a:fillRect/>
          </a:stretch>
        </p:blipFill>
        <p:spPr>
          <a:xfrm>
            <a:off x="344247" y="2014936"/>
            <a:ext cx="8391525" cy="4524375"/>
          </a:xfrm>
          <a:prstGeom prst="rect">
            <a:avLst/>
          </a:prstGeom>
        </p:spPr>
      </p:pic>
    </p:spTree>
    <p:extLst>
      <p:ext uri="{BB962C8B-B14F-4D97-AF65-F5344CB8AC3E}">
        <p14:creationId xmlns:p14="http://schemas.microsoft.com/office/powerpoint/2010/main" val="1581266755"/>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2" name="Picture 4" descr="1985"/>
          <p:cNvPicPr>
            <a:picLocks noChangeAspect="1" noChangeArrowheads="1"/>
          </p:cNvPicPr>
          <p:nvPr/>
        </p:nvPicPr>
        <p:blipFill>
          <a:blip r:embed="rId2" cstate="print"/>
          <a:srcRect/>
          <a:stretch>
            <a:fillRect/>
          </a:stretch>
        </p:blipFill>
        <p:spPr bwMode="auto">
          <a:xfrm>
            <a:off x="395536" y="1268760"/>
            <a:ext cx="5281613" cy="3719513"/>
          </a:xfrm>
          <a:prstGeom prst="rect">
            <a:avLst/>
          </a:prstGeom>
          <a:noFill/>
          <a:ln w="9525">
            <a:solidFill>
              <a:srgbClr val="000000"/>
            </a:solidFill>
            <a:miter lim="800000"/>
            <a:headEnd/>
            <a:tailEnd/>
          </a:ln>
        </p:spPr>
      </p:pic>
      <p:pic>
        <p:nvPicPr>
          <p:cNvPr id="339973" name="Picture 5" descr="1986"/>
          <p:cNvPicPr>
            <a:picLocks noChangeAspect="1" noChangeArrowheads="1"/>
          </p:cNvPicPr>
          <p:nvPr/>
        </p:nvPicPr>
        <p:blipFill>
          <a:blip r:embed="rId3" cstate="print"/>
          <a:srcRect/>
          <a:stretch>
            <a:fillRect/>
          </a:stretch>
        </p:blipFill>
        <p:spPr bwMode="auto">
          <a:xfrm>
            <a:off x="395536" y="1268760"/>
            <a:ext cx="5334000" cy="3757613"/>
          </a:xfrm>
          <a:prstGeom prst="rect">
            <a:avLst/>
          </a:prstGeom>
          <a:noFill/>
          <a:ln w="9525">
            <a:solidFill>
              <a:srgbClr val="000000"/>
            </a:solidFill>
            <a:miter lim="800000"/>
            <a:headEnd/>
            <a:tailEnd/>
          </a:ln>
        </p:spPr>
      </p:pic>
      <p:pic>
        <p:nvPicPr>
          <p:cNvPr id="339974" name="Picture 6" descr="1987"/>
          <p:cNvPicPr>
            <a:picLocks noChangeAspect="1" noChangeArrowheads="1"/>
          </p:cNvPicPr>
          <p:nvPr/>
        </p:nvPicPr>
        <p:blipFill>
          <a:blip r:embed="rId4" cstate="print"/>
          <a:srcRect/>
          <a:stretch>
            <a:fillRect/>
          </a:stretch>
        </p:blipFill>
        <p:spPr bwMode="auto">
          <a:xfrm>
            <a:off x="395536" y="1268760"/>
            <a:ext cx="5334000" cy="3756025"/>
          </a:xfrm>
          <a:prstGeom prst="rect">
            <a:avLst/>
          </a:prstGeom>
          <a:noFill/>
          <a:ln w="9525">
            <a:solidFill>
              <a:srgbClr val="000000"/>
            </a:solidFill>
            <a:miter lim="800000"/>
            <a:headEnd/>
            <a:tailEnd/>
          </a:ln>
        </p:spPr>
      </p:pic>
      <p:pic>
        <p:nvPicPr>
          <p:cNvPr id="339975" name="Picture 7" descr="1988"/>
          <p:cNvPicPr>
            <a:picLocks noChangeAspect="1" noChangeArrowheads="1"/>
          </p:cNvPicPr>
          <p:nvPr/>
        </p:nvPicPr>
        <p:blipFill>
          <a:blip r:embed="rId5" cstate="print"/>
          <a:srcRect/>
          <a:stretch>
            <a:fillRect/>
          </a:stretch>
        </p:blipFill>
        <p:spPr bwMode="auto">
          <a:xfrm>
            <a:off x="395536" y="1268760"/>
            <a:ext cx="5334000" cy="3757613"/>
          </a:xfrm>
          <a:prstGeom prst="rect">
            <a:avLst/>
          </a:prstGeom>
          <a:noFill/>
          <a:ln w="9525">
            <a:solidFill>
              <a:srgbClr val="000000"/>
            </a:solidFill>
            <a:miter lim="800000"/>
            <a:headEnd/>
            <a:tailEnd/>
          </a:ln>
        </p:spPr>
      </p:pic>
      <p:pic>
        <p:nvPicPr>
          <p:cNvPr id="339976" name="Picture 8" descr="1989"/>
          <p:cNvPicPr>
            <a:picLocks noChangeAspect="1" noChangeArrowheads="1"/>
          </p:cNvPicPr>
          <p:nvPr/>
        </p:nvPicPr>
        <p:blipFill>
          <a:blip r:embed="rId6" cstate="print"/>
          <a:srcRect/>
          <a:stretch>
            <a:fillRect/>
          </a:stretch>
        </p:blipFill>
        <p:spPr bwMode="auto">
          <a:xfrm>
            <a:off x="395536" y="1268760"/>
            <a:ext cx="5334000" cy="3757613"/>
          </a:xfrm>
          <a:prstGeom prst="rect">
            <a:avLst/>
          </a:prstGeom>
          <a:noFill/>
          <a:ln w="9525">
            <a:solidFill>
              <a:srgbClr val="000000"/>
            </a:solidFill>
            <a:miter lim="800000"/>
            <a:headEnd/>
            <a:tailEnd/>
          </a:ln>
        </p:spPr>
      </p:pic>
      <p:pic>
        <p:nvPicPr>
          <p:cNvPr id="339977" name="Picture 9" descr="1990"/>
          <p:cNvPicPr>
            <a:picLocks noChangeAspect="1" noChangeArrowheads="1"/>
          </p:cNvPicPr>
          <p:nvPr/>
        </p:nvPicPr>
        <p:blipFill>
          <a:blip r:embed="rId7" cstate="print"/>
          <a:srcRect/>
          <a:stretch>
            <a:fillRect/>
          </a:stretch>
        </p:blipFill>
        <p:spPr bwMode="auto">
          <a:xfrm>
            <a:off x="395536" y="1268760"/>
            <a:ext cx="5334000" cy="3756025"/>
          </a:xfrm>
          <a:prstGeom prst="rect">
            <a:avLst/>
          </a:prstGeom>
          <a:noFill/>
          <a:ln w="9525">
            <a:solidFill>
              <a:srgbClr val="000000"/>
            </a:solidFill>
            <a:miter lim="800000"/>
            <a:headEnd/>
            <a:tailEnd/>
          </a:ln>
        </p:spPr>
      </p:pic>
      <p:pic>
        <p:nvPicPr>
          <p:cNvPr id="339978" name="Picture 10" descr="1991"/>
          <p:cNvPicPr>
            <a:picLocks noChangeAspect="1" noChangeArrowheads="1"/>
          </p:cNvPicPr>
          <p:nvPr/>
        </p:nvPicPr>
        <p:blipFill>
          <a:blip r:embed="rId8" cstate="print"/>
          <a:srcRect/>
          <a:stretch>
            <a:fillRect/>
          </a:stretch>
        </p:blipFill>
        <p:spPr bwMode="auto">
          <a:xfrm>
            <a:off x="395536" y="1268760"/>
            <a:ext cx="5334000" cy="3754438"/>
          </a:xfrm>
          <a:prstGeom prst="rect">
            <a:avLst/>
          </a:prstGeom>
          <a:noFill/>
          <a:ln w="9525">
            <a:solidFill>
              <a:srgbClr val="000000"/>
            </a:solidFill>
            <a:miter lim="800000"/>
            <a:headEnd/>
            <a:tailEnd/>
          </a:ln>
        </p:spPr>
      </p:pic>
      <p:pic>
        <p:nvPicPr>
          <p:cNvPr id="339979" name="Picture 11" descr="1992"/>
          <p:cNvPicPr>
            <a:picLocks noChangeAspect="1" noChangeArrowheads="1"/>
          </p:cNvPicPr>
          <p:nvPr/>
        </p:nvPicPr>
        <p:blipFill>
          <a:blip r:embed="rId9" cstate="print"/>
          <a:srcRect/>
          <a:stretch>
            <a:fillRect/>
          </a:stretch>
        </p:blipFill>
        <p:spPr bwMode="auto">
          <a:xfrm>
            <a:off x="395536" y="1268760"/>
            <a:ext cx="5334000" cy="3756025"/>
          </a:xfrm>
          <a:prstGeom prst="rect">
            <a:avLst/>
          </a:prstGeom>
          <a:noFill/>
          <a:ln w="9525">
            <a:solidFill>
              <a:srgbClr val="000000"/>
            </a:solidFill>
            <a:miter lim="800000"/>
            <a:headEnd/>
            <a:tailEnd/>
          </a:ln>
        </p:spPr>
      </p:pic>
      <p:pic>
        <p:nvPicPr>
          <p:cNvPr id="339980" name="Picture 12" descr="1993"/>
          <p:cNvPicPr>
            <a:picLocks noChangeAspect="1" noChangeArrowheads="1"/>
          </p:cNvPicPr>
          <p:nvPr/>
        </p:nvPicPr>
        <p:blipFill>
          <a:blip r:embed="rId10" cstate="print"/>
          <a:srcRect/>
          <a:stretch>
            <a:fillRect/>
          </a:stretch>
        </p:blipFill>
        <p:spPr bwMode="auto">
          <a:xfrm>
            <a:off x="395536" y="1268760"/>
            <a:ext cx="5334000" cy="3756025"/>
          </a:xfrm>
          <a:prstGeom prst="rect">
            <a:avLst/>
          </a:prstGeom>
          <a:noFill/>
          <a:ln w="9525">
            <a:solidFill>
              <a:srgbClr val="000000"/>
            </a:solidFill>
            <a:miter lim="800000"/>
            <a:headEnd/>
            <a:tailEnd/>
          </a:ln>
        </p:spPr>
      </p:pic>
      <p:pic>
        <p:nvPicPr>
          <p:cNvPr id="339981" name="Picture 13" descr="1994"/>
          <p:cNvPicPr>
            <a:picLocks noChangeAspect="1" noChangeArrowheads="1"/>
          </p:cNvPicPr>
          <p:nvPr/>
        </p:nvPicPr>
        <p:blipFill>
          <a:blip r:embed="rId11" cstate="print"/>
          <a:srcRect/>
          <a:stretch>
            <a:fillRect/>
          </a:stretch>
        </p:blipFill>
        <p:spPr bwMode="auto">
          <a:xfrm>
            <a:off x="395536" y="1268760"/>
            <a:ext cx="5334000" cy="3756025"/>
          </a:xfrm>
          <a:prstGeom prst="rect">
            <a:avLst/>
          </a:prstGeom>
          <a:noFill/>
          <a:ln w="9525">
            <a:solidFill>
              <a:srgbClr val="000000"/>
            </a:solidFill>
            <a:miter lim="800000"/>
            <a:headEnd/>
            <a:tailEnd/>
          </a:ln>
        </p:spPr>
      </p:pic>
      <p:pic>
        <p:nvPicPr>
          <p:cNvPr id="339982" name="Picture 14" descr="1995"/>
          <p:cNvPicPr>
            <a:picLocks noChangeAspect="1" noChangeArrowheads="1"/>
          </p:cNvPicPr>
          <p:nvPr/>
        </p:nvPicPr>
        <p:blipFill>
          <a:blip r:embed="rId12" cstate="print"/>
          <a:srcRect/>
          <a:stretch>
            <a:fillRect/>
          </a:stretch>
        </p:blipFill>
        <p:spPr bwMode="auto">
          <a:xfrm>
            <a:off x="395536" y="1268760"/>
            <a:ext cx="5334000" cy="3756025"/>
          </a:xfrm>
          <a:prstGeom prst="rect">
            <a:avLst/>
          </a:prstGeom>
          <a:noFill/>
          <a:ln w="9525">
            <a:solidFill>
              <a:srgbClr val="000000"/>
            </a:solidFill>
            <a:miter lim="800000"/>
            <a:headEnd/>
            <a:tailEnd/>
          </a:ln>
        </p:spPr>
      </p:pic>
      <p:pic>
        <p:nvPicPr>
          <p:cNvPr id="339983" name="Picture 15" descr="1996"/>
          <p:cNvPicPr>
            <a:picLocks noChangeAspect="1" noChangeArrowheads="1"/>
          </p:cNvPicPr>
          <p:nvPr/>
        </p:nvPicPr>
        <p:blipFill>
          <a:blip r:embed="rId13" cstate="print"/>
          <a:srcRect/>
          <a:stretch>
            <a:fillRect/>
          </a:stretch>
        </p:blipFill>
        <p:spPr bwMode="auto">
          <a:xfrm>
            <a:off x="395536" y="1268760"/>
            <a:ext cx="5334000" cy="3757613"/>
          </a:xfrm>
          <a:prstGeom prst="rect">
            <a:avLst/>
          </a:prstGeom>
          <a:noFill/>
          <a:ln w="9525">
            <a:solidFill>
              <a:srgbClr val="000000"/>
            </a:solidFill>
            <a:miter lim="800000"/>
            <a:headEnd/>
            <a:tailEnd/>
          </a:ln>
        </p:spPr>
      </p:pic>
      <p:pic>
        <p:nvPicPr>
          <p:cNvPr id="339984" name="Picture 16" descr="1997"/>
          <p:cNvPicPr>
            <a:picLocks noChangeAspect="1" noChangeArrowheads="1"/>
          </p:cNvPicPr>
          <p:nvPr/>
        </p:nvPicPr>
        <p:blipFill>
          <a:blip r:embed="rId14" cstate="print"/>
          <a:srcRect/>
          <a:stretch>
            <a:fillRect/>
          </a:stretch>
        </p:blipFill>
        <p:spPr bwMode="auto">
          <a:xfrm>
            <a:off x="395536" y="1268760"/>
            <a:ext cx="5334000" cy="3756025"/>
          </a:xfrm>
          <a:prstGeom prst="rect">
            <a:avLst/>
          </a:prstGeom>
          <a:noFill/>
          <a:ln w="9525">
            <a:solidFill>
              <a:srgbClr val="000000"/>
            </a:solidFill>
            <a:miter lim="800000"/>
            <a:headEnd/>
            <a:tailEnd/>
          </a:ln>
        </p:spPr>
      </p:pic>
      <p:pic>
        <p:nvPicPr>
          <p:cNvPr id="339985" name="Picture 17" descr="1998"/>
          <p:cNvPicPr>
            <a:picLocks noChangeAspect="1" noChangeArrowheads="1"/>
          </p:cNvPicPr>
          <p:nvPr/>
        </p:nvPicPr>
        <p:blipFill>
          <a:blip r:embed="rId15" cstate="print"/>
          <a:srcRect/>
          <a:stretch>
            <a:fillRect/>
          </a:stretch>
        </p:blipFill>
        <p:spPr bwMode="auto">
          <a:xfrm>
            <a:off x="395536" y="1268760"/>
            <a:ext cx="5334000" cy="3757613"/>
          </a:xfrm>
          <a:prstGeom prst="rect">
            <a:avLst/>
          </a:prstGeom>
          <a:noFill/>
          <a:ln w="9525">
            <a:solidFill>
              <a:srgbClr val="000000"/>
            </a:solidFill>
            <a:miter lim="800000"/>
            <a:headEnd/>
            <a:tailEnd/>
          </a:ln>
        </p:spPr>
      </p:pic>
      <p:pic>
        <p:nvPicPr>
          <p:cNvPr id="339986" name="Picture 18" descr="1999"/>
          <p:cNvPicPr>
            <a:picLocks noChangeAspect="1" noChangeArrowheads="1"/>
          </p:cNvPicPr>
          <p:nvPr/>
        </p:nvPicPr>
        <p:blipFill>
          <a:blip r:embed="rId16" cstate="print"/>
          <a:srcRect/>
          <a:stretch>
            <a:fillRect/>
          </a:stretch>
        </p:blipFill>
        <p:spPr bwMode="auto">
          <a:xfrm>
            <a:off x="395536" y="1268760"/>
            <a:ext cx="5334000" cy="3756025"/>
          </a:xfrm>
          <a:prstGeom prst="rect">
            <a:avLst/>
          </a:prstGeom>
          <a:noFill/>
          <a:ln w="9525">
            <a:solidFill>
              <a:srgbClr val="000000"/>
            </a:solidFill>
            <a:miter lim="800000"/>
            <a:headEnd/>
            <a:tailEnd/>
          </a:ln>
        </p:spPr>
      </p:pic>
      <p:pic>
        <p:nvPicPr>
          <p:cNvPr id="339987" name="Picture 19" descr="2000"/>
          <p:cNvPicPr>
            <a:picLocks noChangeAspect="1" noChangeArrowheads="1"/>
          </p:cNvPicPr>
          <p:nvPr/>
        </p:nvPicPr>
        <p:blipFill>
          <a:blip r:embed="rId17" cstate="print"/>
          <a:srcRect/>
          <a:stretch>
            <a:fillRect/>
          </a:stretch>
        </p:blipFill>
        <p:spPr bwMode="auto">
          <a:xfrm>
            <a:off x="395536" y="1268760"/>
            <a:ext cx="5334000" cy="3757613"/>
          </a:xfrm>
          <a:prstGeom prst="rect">
            <a:avLst/>
          </a:prstGeom>
          <a:noFill/>
          <a:ln w="9525">
            <a:solidFill>
              <a:srgbClr val="000000"/>
            </a:solidFill>
            <a:miter lim="800000"/>
            <a:headEnd/>
            <a:tailEnd/>
          </a:ln>
        </p:spPr>
      </p:pic>
      <p:pic>
        <p:nvPicPr>
          <p:cNvPr id="339988" name="Picture 20" descr="2001"/>
          <p:cNvPicPr>
            <a:picLocks noChangeAspect="1" noChangeArrowheads="1"/>
          </p:cNvPicPr>
          <p:nvPr/>
        </p:nvPicPr>
        <p:blipFill>
          <a:blip r:embed="rId18" cstate="print"/>
          <a:srcRect/>
          <a:stretch>
            <a:fillRect/>
          </a:stretch>
        </p:blipFill>
        <p:spPr bwMode="auto">
          <a:xfrm>
            <a:off x="395536" y="1268760"/>
            <a:ext cx="5334000" cy="3756025"/>
          </a:xfrm>
          <a:prstGeom prst="rect">
            <a:avLst/>
          </a:prstGeom>
          <a:noFill/>
          <a:ln w="9525">
            <a:solidFill>
              <a:srgbClr val="000000"/>
            </a:solidFill>
            <a:miter lim="800000"/>
            <a:headEnd/>
            <a:tailEnd/>
          </a:ln>
        </p:spPr>
      </p:pic>
      <p:pic>
        <p:nvPicPr>
          <p:cNvPr id="339989" name="Picture 21" descr="now"/>
          <p:cNvPicPr>
            <a:picLocks noChangeAspect="1" noChangeArrowheads="1"/>
          </p:cNvPicPr>
          <p:nvPr/>
        </p:nvPicPr>
        <p:blipFill>
          <a:blip r:embed="rId19" cstate="print"/>
          <a:srcRect/>
          <a:stretch>
            <a:fillRect/>
          </a:stretch>
        </p:blipFill>
        <p:spPr bwMode="auto">
          <a:xfrm>
            <a:off x="395536" y="1268760"/>
            <a:ext cx="5334000" cy="3757613"/>
          </a:xfrm>
          <a:prstGeom prst="rect">
            <a:avLst/>
          </a:prstGeom>
          <a:noFill/>
          <a:ln w="9525">
            <a:solidFill>
              <a:srgbClr val="000000"/>
            </a:solidFill>
            <a:miter lim="800000"/>
            <a:headEnd/>
            <a:tailEnd/>
          </a:ln>
        </p:spPr>
      </p:pic>
      <p:pic>
        <p:nvPicPr>
          <p:cNvPr id="339990" name="Picture 22" descr="overlay"/>
          <p:cNvPicPr>
            <a:picLocks noChangeAspect="1" noChangeArrowheads="1"/>
          </p:cNvPicPr>
          <p:nvPr/>
        </p:nvPicPr>
        <p:blipFill>
          <a:blip r:embed="rId20" cstate="print"/>
          <a:srcRect/>
          <a:stretch>
            <a:fillRect/>
          </a:stretch>
        </p:blipFill>
        <p:spPr bwMode="auto">
          <a:xfrm>
            <a:off x="395536" y="1268760"/>
            <a:ext cx="5334000" cy="3757613"/>
          </a:xfrm>
          <a:prstGeom prst="rect">
            <a:avLst/>
          </a:prstGeom>
          <a:noFill/>
          <a:ln w="9525">
            <a:solidFill>
              <a:srgbClr val="000000"/>
            </a:solidFill>
            <a:miter lim="800000"/>
            <a:headEnd/>
            <a:tailEnd/>
          </a:ln>
        </p:spPr>
      </p:pic>
      <p:sp>
        <p:nvSpPr>
          <p:cNvPr id="23" name="Title 2"/>
          <p:cNvSpPr txBox="1">
            <a:spLocks/>
          </p:cNvSpPr>
          <p:nvPr/>
        </p:nvSpPr>
        <p:spPr bwMode="auto">
          <a:xfrm>
            <a:off x="395536" y="269683"/>
            <a:ext cx="5265738" cy="931863"/>
          </a:xfrm>
          <a:prstGeom prst="rect">
            <a:avLst/>
          </a:prstGeom>
          <a:noFill/>
          <a:ln>
            <a:miter lim="800000"/>
            <a:headEnd/>
            <a:tailEnd/>
          </a:ln>
        </p:spPr>
        <p:txBody>
          <a:bodyPr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2800" b="0" i="0" u="none" strike="noStrike" kern="0" cap="none" spc="0" normalizeH="0" baseline="0" noProof="0" dirty="0" smtClean="0">
                <a:ln>
                  <a:noFill/>
                </a:ln>
                <a:solidFill>
                  <a:srgbClr val="004368"/>
                </a:solidFill>
                <a:effectLst/>
                <a:uLnTx/>
                <a:uFillTx/>
                <a:latin typeface="Calibri" pitchFamily="34" charset="0"/>
                <a:ea typeface="+mj-ea"/>
                <a:cs typeface="+mj-cs"/>
              </a:rPr>
              <a:t>Modelización de la ex la </a:t>
            </a:r>
            <a:br>
              <a:rPr kumimoji="0" lang="es-ES_tradnl" sz="2800" b="0" i="0" u="none" strike="noStrike" kern="0" cap="none" spc="0" normalizeH="0" baseline="0" noProof="0" dirty="0" smtClean="0">
                <a:ln>
                  <a:noFill/>
                </a:ln>
                <a:solidFill>
                  <a:srgbClr val="004368"/>
                </a:solidFill>
                <a:effectLst/>
                <a:uLnTx/>
                <a:uFillTx/>
                <a:latin typeface="Calibri" pitchFamily="34" charset="0"/>
                <a:ea typeface="+mj-ea"/>
                <a:cs typeface="+mj-cs"/>
              </a:rPr>
            </a:br>
            <a:r>
              <a:rPr kumimoji="0" lang="es-ES_tradnl" sz="2800" b="0" i="0" u="none" strike="noStrike" kern="0" cap="none" spc="0" normalizeH="0" baseline="0" noProof="0" dirty="0" smtClean="0">
                <a:ln>
                  <a:noFill/>
                </a:ln>
                <a:solidFill>
                  <a:srgbClr val="004368"/>
                </a:solidFill>
                <a:effectLst/>
                <a:uLnTx/>
                <a:uFillTx/>
                <a:latin typeface="Calibri" pitchFamily="34" charset="0"/>
                <a:ea typeface="+mj-ea"/>
                <a:cs typeface="+mj-cs"/>
              </a:rPr>
              <a:t>expansión de especies invasoras</a:t>
            </a:r>
            <a:endParaRPr kumimoji="0" lang="en-US" sz="2800" b="0" i="0" u="none" strike="noStrike" kern="0" cap="none" spc="0" normalizeH="0" baseline="0" noProof="0" dirty="0">
              <a:ln>
                <a:noFill/>
              </a:ln>
              <a:solidFill>
                <a:srgbClr val="004368"/>
              </a:solidFill>
              <a:effectLst/>
              <a:uLnTx/>
              <a:uFillTx/>
              <a:latin typeface="Calibri" pitchFamily="34" charset="0"/>
              <a:ea typeface="+mj-ea"/>
              <a:cs typeface="+mj-cs"/>
            </a:endParaRPr>
          </a:p>
        </p:txBody>
      </p:sp>
      <p:pic>
        <p:nvPicPr>
          <p:cNvPr id="2" name="Picture 1"/>
          <p:cNvPicPr>
            <a:picLocks noChangeAspect="1"/>
          </p:cNvPicPr>
          <p:nvPr/>
        </p:nvPicPr>
        <p:blipFill>
          <a:blip r:embed="rId21"/>
          <a:stretch>
            <a:fillRect/>
          </a:stretch>
        </p:blipFill>
        <p:spPr>
          <a:xfrm>
            <a:off x="3779912" y="4581128"/>
            <a:ext cx="4902945" cy="2047106"/>
          </a:xfrm>
          <a:prstGeom prst="rect">
            <a:avLst/>
          </a:prstGeom>
        </p:spPr>
      </p:pic>
      <p:sp>
        <p:nvSpPr>
          <p:cNvPr id="3" name="Rectangle 2"/>
          <p:cNvSpPr/>
          <p:nvPr/>
        </p:nvSpPr>
        <p:spPr>
          <a:xfrm>
            <a:off x="150769" y="6194733"/>
            <a:ext cx="3640612" cy="338554"/>
          </a:xfrm>
          <a:prstGeom prst="rect">
            <a:avLst/>
          </a:prstGeom>
        </p:spPr>
        <p:txBody>
          <a:bodyPr wrap="none">
            <a:spAutoFit/>
          </a:bodyPr>
          <a:lstStyle/>
          <a:p>
            <a:r>
              <a:rPr lang="es-ES" sz="1600" dirty="0" smtClean="0">
                <a:hlinkClick r:id="rId22"/>
              </a:rPr>
              <a:t>https</a:t>
            </a:r>
            <a:r>
              <a:rPr lang="es-ES" sz="1600" dirty="0">
                <a:hlinkClick r:id="rId22"/>
              </a:rPr>
              <a:t>://</a:t>
            </a:r>
            <a:r>
              <a:rPr lang="es-ES" sz="1600" dirty="0" smtClean="0">
                <a:hlinkClick r:id="rId22"/>
              </a:rPr>
              <a:t>www.gbif.org/species/1651430</a:t>
            </a:r>
            <a:r>
              <a:rPr lang="es-ES" sz="1600" dirty="0" smtClean="0"/>
              <a:t> </a:t>
            </a:r>
            <a:endParaRPr lang="es-ES" sz="1600" dirty="0"/>
          </a:p>
        </p:txBody>
      </p:sp>
      <p:sp>
        <p:nvSpPr>
          <p:cNvPr id="4" name="Rectangle 3"/>
          <p:cNvSpPr/>
          <p:nvPr/>
        </p:nvSpPr>
        <p:spPr>
          <a:xfrm>
            <a:off x="150769" y="5915120"/>
            <a:ext cx="2837636" cy="369332"/>
          </a:xfrm>
          <a:prstGeom prst="rect">
            <a:avLst/>
          </a:prstGeom>
        </p:spPr>
        <p:txBody>
          <a:bodyPr wrap="none">
            <a:spAutoFit/>
          </a:bodyPr>
          <a:lstStyle/>
          <a:p>
            <a:r>
              <a:rPr lang="es-ES_tradnl" kern="0" dirty="0" smtClean="0">
                <a:solidFill>
                  <a:srgbClr val="004368"/>
                </a:solidFill>
                <a:latin typeface="Calibri" pitchFamily="34" charset="0"/>
              </a:rPr>
              <a:t>Observaciones reales (2017)</a:t>
            </a:r>
            <a:endParaRPr lang="es-ES" dirty="0"/>
          </a:p>
        </p:txBody>
      </p:sp>
    </p:spTree>
    <p:extLst>
      <p:ext uri="{BB962C8B-B14F-4D97-AF65-F5344CB8AC3E}">
        <p14:creationId xmlns:p14="http://schemas.microsoft.com/office/powerpoint/2010/main" val="333937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9973"/>
                                        </p:tgtEl>
                                        <p:attrNameLst>
                                          <p:attrName>style.visibility</p:attrName>
                                        </p:attrNameLst>
                                      </p:cBhvr>
                                      <p:to>
                                        <p:strVal val="visible"/>
                                      </p:to>
                                    </p:set>
                                    <p:animEffect transition="in" filter="dissolve">
                                      <p:cBhvr>
                                        <p:cTn id="7" dur="500"/>
                                        <p:tgtEl>
                                          <p:spTgt spid="33997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39974"/>
                                        </p:tgtEl>
                                        <p:attrNameLst>
                                          <p:attrName>style.visibility</p:attrName>
                                        </p:attrNameLst>
                                      </p:cBhvr>
                                      <p:to>
                                        <p:strVal val="visible"/>
                                      </p:to>
                                    </p:set>
                                    <p:animEffect transition="in" filter="dissolve">
                                      <p:cBhvr>
                                        <p:cTn id="11" dur="500"/>
                                        <p:tgtEl>
                                          <p:spTgt spid="33997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39975"/>
                                        </p:tgtEl>
                                        <p:attrNameLst>
                                          <p:attrName>style.visibility</p:attrName>
                                        </p:attrNameLst>
                                      </p:cBhvr>
                                      <p:to>
                                        <p:strVal val="visible"/>
                                      </p:to>
                                    </p:set>
                                    <p:animEffect transition="in" filter="dissolve">
                                      <p:cBhvr>
                                        <p:cTn id="15" dur="500"/>
                                        <p:tgtEl>
                                          <p:spTgt spid="33997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39976"/>
                                        </p:tgtEl>
                                        <p:attrNameLst>
                                          <p:attrName>style.visibility</p:attrName>
                                        </p:attrNameLst>
                                      </p:cBhvr>
                                      <p:to>
                                        <p:strVal val="visible"/>
                                      </p:to>
                                    </p:set>
                                    <p:animEffect transition="in" filter="dissolve">
                                      <p:cBhvr>
                                        <p:cTn id="19" dur="500"/>
                                        <p:tgtEl>
                                          <p:spTgt spid="339976"/>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39977"/>
                                        </p:tgtEl>
                                        <p:attrNameLst>
                                          <p:attrName>style.visibility</p:attrName>
                                        </p:attrNameLst>
                                      </p:cBhvr>
                                      <p:to>
                                        <p:strVal val="visible"/>
                                      </p:to>
                                    </p:set>
                                    <p:animEffect transition="in" filter="dissolve">
                                      <p:cBhvr>
                                        <p:cTn id="23" dur="500"/>
                                        <p:tgtEl>
                                          <p:spTgt spid="339977"/>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39978"/>
                                        </p:tgtEl>
                                        <p:attrNameLst>
                                          <p:attrName>style.visibility</p:attrName>
                                        </p:attrNameLst>
                                      </p:cBhvr>
                                      <p:to>
                                        <p:strVal val="visible"/>
                                      </p:to>
                                    </p:set>
                                    <p:animEffect transition="in" filter="dissolve">
                                      <p:cBhvr>
                                        <p:cTn id="27" dur="500"/>
                                        <p:tgtEl>
                                          <p:spTgt spid="339978"/>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39979"/>
                                        </p:tgtEl>
                                        <p:attrNameLst>
                                          <p:attrName>style.visibility</p:attrName>
                                        </p:attrNameLst>
                                      </p:cBhvr>
                                      <p:to>
                                        <p:strVal val="visible"/>
                                      </p:to>
                                    </p:set>
                                    <p:animEffect transition="in" filter="dissolve">
                                      <p:cBhvr>
                                        <p:cTn id="31" dur="500"/>
                                        <p:tgtEl>
                                          <p:spTgt spid="339979"/>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339980"/>
                                        </p:tgtEl>
                                        <p:attrNameLst>
                                          <p:attrName>style.visibility</p:attrName>
                                        </p:attrNameLst>
                                      </p:cBhvr>
                                      <p:to>
                                        <p:strVal val="visible"/>
                                      </p:to>
                                    </p:set>
                                    <p:animEffect transition="in" filter="dissolve">
                                      <p:cBhvr>
                                        <p:cTn id="35" dur="500"/>
                                        <p:tgtEl>
                                          <p:spTgt spid="339980"/>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339981"/>
                                        </p:tgtEl>
                                        <p:attrNameLst>
                                          <p:attrName>style.visibility</p:attrName>
                                        </p:attrNameLst>
                                      </p:cBhvr>
                                      <p:to>
                                        <p:strVal val="visible"/>
                                      </p:to>
                                    </p:set>
                                    <p:animEffect transition="in" filter="dissolve">
                                      <p:cBhvr>
                                        <p:cTn id="39" dur="500"/>
                                        <p:tgtEl>
                                          <p:spTgt spid="339981"/>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339982"/>
                                        </p:tgtEl>
                                        <p:attrNameLst>
                                          <p:attrName>style.visibility</p:attrName>
                                        </p:attrNameLst>
                                      </p:cBhvr>
                                      <p:to>
                                        <p:strVal val="visible"/>
                                      </p:to>
                                    </p:set>
                                    <p:animEffect transition="in" filter="dissolve">
                                      <p:cBhvr>
                                        <p:cTn id="43" dur="500"/>
                                        <p:tgtEl>
                                          <p:spTgt spid="339982"/>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339983"/>
                                        </p:tgtEl>
                                        <p:attrNameLst>
                                          <p:attrName>style.visibility</p:attrName>
                                        </p:attrNameLst>
                                      </p:cBhvr>
                                      <p:to>
                                        <p:strVal val="visible"/>
                                      </p:to>
                                    </p:set>
                                    <p:animEffect transition="in" filter="dissolve">
                                      <p:cBhvr>
                                        <p:cTn id="47" dur="500"/>
                                        <p:tgtEl>
                                          <p:spTgt spid="339983"/>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339984"/>
                                        </p:tgtEl>
                                        <p:attrNameLst>
                                          <p:attrName>style.visibility</p:attrName>
                                        </p:attrNameLst>
                                      </p:cBhvr>
                                      <p:to>
                                        <p:strVal val="visible"/>
                                      </p:to>
                                    </p:set>
                                    <p:animEffect transition="in" filter="dissolve">
                                      <p:cBhvr>
                                        <p:cTn id="51" dur="500"/>
                                        <p:tgtEl>
                                          <p:spTgt spid="339984"/>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339985"/>
                                        </p:tgtEl>
                                        <p:attrNameLst>
                                          <p:attrName>style.visibility</p:attrName>
                                        </p:attrNameLst>
                                      </p:cBhvr>
                                      <p:to>
                                        <p:strVal val="visible"/>
                                      </p:to>
                                    </p:set>
                                    <p:animEffect transition="in" filter="dissolve">
                                      <p:cBhvr>
                                        <p:cTn id="55" dur="500"/>
                                        <p:tgtEl>
                                          <p:spTgt spid="339985"/>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339986"/>
                                        </p:tgtEl>
                                        <p:attrNameLst>
                                          <p:attrName>style.visibility</p:attrName>
                                        </p:attrNameLst>
                                      </p:cBhvr>
                                      <p:to>
                                        <p:strVal val="visible"/>
                                      </p:to>
                                    </p:set>
                                    <p:animEffect transition="in" filter="dissolve">
                                      <p:cBhvr>
                                        <p:cTn id="59" dur="500"/>
                                        <p:tgtEl>
                                          <p:spTgt spid="339986"/>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339987"/>
                                        </p:tgtEl>
                                        <p:attrNameLst>
                                          <p:attrName>style.visibility</p:attrName>
                                        </p:attrNameLst>
                                      </p:cBhvr>
                                      <p:to>
                                        <p:strVal val="visible"/>
                                      </p:to>
                                    </p:set>
                                    <p:animEffect transition="in" filter="dissolve">
                                      <p:cBhvr>
                                        <p:cTn id="63" dur="500"/>
                                        <p:tgtEl>
                                          <p:spTgt spid="339987"/>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339988"/>
                                        </p:tgtEl>
                                        <p:attrNameLst>
                                          <p:attrName>style.visibility</p:attrName>
                                        </p:attrNameLst>
                                      </p:cBhvr>
                                      <p:to>
                                        <p:strVal val="visible"/>
                                      </p:to>
                                    </p:set>
                                    <p:animEffect transition="in" filter="dissolve">
                                      <p:cBhvr>
                                        <p:cTn id="67" dur="500"/>
                                        <p:tgtEl>
                                          <p:spTgt spid="339988"/>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339989"/>
                                        </p:tgtEl>
                                        <p:attrNameLst>
                                          <p:attrName>style.visibility</p:attrName>
                                        </p:attrNameLst>
                                      </p:cBhvr>
                                      <p:to>
                                        <p:strVal val="visible"/>
                                      </p:to>
                                    </p:set>
                                    <p:animEffect transition="in" filter="dissolve">
                                      <p:cBhvr>
                                        <p:cTn id="71" dur="500"/>
                                        <p:tgtEl>
                                          <p:spTgt spid="33998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339990"/>
                                        </p:tgtEl>
                                        <p:attrNameLst>
                                          <p:attrName>style.visibility</p:attrName>
                                        </p:attrNameLst>
                                      </p:cBhvr>
                                      <p:to>
                                        <p:strVal val="visible"/>
                                      </p:to>
                                    </p:set>
                                    <p:animEffect transition="in" filter="checkerboard(across)">
                                      <p:cBhvr>
                                        <p:cTn id="76" dur="500"/>
                                        <p:tgtEl>
                                          <p:spTgt spid="33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s-ES" dirty="0" smtClean="0"/>
              <a:t>Datos de biodiversidad</a:t>
            </a:r>
            <a:endParaRPr lang="es-ES" dirty="0"/>
          </a:p>
        </p:txBody>
      </p:sp>
      <p:sp>
        <p:nvSpPr>
          <p:cNvPr id="3" name="Content Placeholder 2"/>
          <p:cNvSpPr>
            <a:spLocks noGrp="1"/>
          </p:cNvSpPr>
          <p:nvPr>
            <p:ph idx="1"/>
          </p:nvPr>
        </p:nvSpPr>
        <p:spPr/>
        <p:txBody>
          <a:bodyPr/>
          <a:lstStyle/>
          <a:p>
            <a:endParaRPr lang="es-ES" dirty="0"/>
          </a:p>
        </p:txBody>
      </p:sp>
      <p:pic>
        <p:nvPicPr>
          <p:cNvPr id="4" name="Picture 3"/>
          <p:cNvPicPr>
            <a:picLocks noChangeAspect="1"/>
          </p:cNvPicPr>
          <p:nvPr/>
        </p:nvPicPr>
        <p:blipFill rotWithShape="1">
          <a:blip r:embed="rId2"/>
          <a:srcRect b="14572"/>
          <a:stretch/>
        </p:blipFill>
        <p:spPr>
          <a:xfrm>
            <a:off x="240549" y="1089721"/>
            <a:ext cx="6497832" cy="4643535"/>
          </a:xfrm>
          <a:prstGeom prst="rect">
            <a:avLst/>
          </a:prstGeom>
          <a:ln>
            <a:solidFill>
              <a:schemeClr val="accent2">
                <a:lumMod val="75000"/>
              </a:schemeClr>
            </a:solidFill>
          </a:ln>
        </p:spPr>
      </p:pic>
      <p:pic>
        <p:nvPicPr>
          <p:cNvPr id="5" name="Picture 4"/>
          <p:cNvPicPr>
            <a:picLocks noChangeAspect="1"/>
          </p:cNvPicPr>
          <p:nvPr/>
        </p:nvPicPr>
        <p:blipFill>
          <a:blip r:embed="rId3"/>
          <a:stretch>
            <a:fillRect/>
          </a:stretch>
        </p:blipFill>
        <p:spPr>
          <a:xfrm>
            <a:off x="1691680" y="3788728"/>
            <a:ext cx="7325394" cy="2948170"/>
          </a:xfrm>
          <a:prstGeom prst="rect">
            <a:avLst/>
          </a:prstGeom>
          <a:ln>
            <a:solidFill>
              <a:schemeClr val="accent2">
                <a:lumMod val="75000"/>
              </a:schemeClr>
            </a:solidFill>
          </a:ln>
        </p:spPr>
      </p:pic>
      <p:sp>
        <p:nvSpPr>
          <p:cNvPr id="6" name="Rectangle 5"/>
          <p:cNvSpPr/>
          <p:nvPr/>
        </p:nvSpPr>
        <p:spPr>
          <a:xfrm>
            <a:off x="6927728" y="1089721"/>
            <a:ext cx="2343334" cy="523220"/>
          </a:xfrm>
          <a:prstGeom prst="rect">
            <a:avLst/>
          </a:prstGeom>
        </p:spPr>
        <p:txBody>
          <a:bodyPr wrap="none">
            <a:spAutoFit/>
          </a:bodyPr>
          <a:lstStyle/>
          <a:p>
            <a:r>
              <a:rPr lang="es-ES" sz="2800" dirty="0" smtClean="0">
                <a:hlinkClick r:id="rId4"/>
              </a:rPr>
              <a:t>www.gbif.org</a:t>
            </a:r>
            <a:r>
              <a:rPr lang="es-ES" sz="2800" dirty="0" smtClean="0"/>
              <a:t> </a:t>
            </a:r>
            <a:endParaRPr lang="es-ES" sz="2800" dirty="0"/>
          </a:p>
        </p:txBody>
      </p:sp>
    </p:spTree>
    <p:extLst>
      <p:ext uri="{BB962C8B-B14F-4D97-AF65-F5344CB8AC3E}">
        <p14:creationId xmlns:p14="http://schemas.microsoft.com/office/powerpoint/2010/main" val="3210008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El estándar de datos de GBIF: Darwin </a:t>
            </a:r>
            <a:r>
              <a:rPr lang="es-ES" dirty="0" err="1" smtClean="0"/>
              <a:t>Core</a:t>
            </a:r>
            <a:endParaRPr lang="es-ES" dirty="0"/>
          </a:p>
        </p:txBody>
      </p:sp>
      <p:sp>
        <p:nvSpPr>
          <p:cNvPr id="5" name="Text Box 5"/>
          <p:cNvSpPr txBox="1">
            <a:spLocks noChangeArrowheads="1"/>
          </p:cNvSpPr>
          <p:nvPr/>
        </p:nvSpPr>
        <p:spPr bwMode="auto">
          <a:xfrm>
            <a:off x="609600" y="1787525"/>
            <a:ext cx="8001000" cy="4524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61938" indent="-261938">
              <a:spcBef>
                <a:spcPct val="50000"/>
              </a:spcBef>
              <a:buFontTx/>
              <a:buChar char="•"/>
            </a:pPr>
            <a:r>
              <a:rPr lang="es-ES" altLang="es-ES" sz="2400" dirty="0" smtClean="0">
                <a:latin typeface="Candara" pitchFamily="34" charset="0"/>
              </a:rPr>
              <a:t>Tiene una parte de metadatos, inspirada en el estándar </a:t>
            </a:r>
            <a:r>
              <a:rPr lang="es-ES" altLang="es-ES" sz="2400" dirty="0" err="1" smtClean="0">
                <a:latin typeface="Candara" pitchFamily="34" charset="0"/>
              </a:rPr>
              <a:t>Dublin</a:t>
            </a:r>
            <a:r>
              <a:rPr lang="es-ES" altLang="es-ES" sz="2400" dirty="0" smtClean="0">
                <a:latin typeface="Candara" pitchFamily="34" charset="0"/>
              </a:rPr>
              <a:t> </a:t>
            </a:r>
            <a:r>
              <a:rPr lang="es-ES" altLang="es-ES" sz="2400" dirty="0" err="1" smtClean="0">
                <a:latin typeface="Candara" pitchFamily="34" charset="0"/>
              </a:rPr>
              <a:t>Core</a:t>
            </a:r>
            <a:endParaRPr lang="es-ES" altLang="es-ES" sz="2400" dirty="0" smtClean="0">
              <a:latin typeface="Candara" pitchFamily="34" charset="0"/>
            </a:endParaRPr>
          </a:p>
          <a:p>
            <a:pPr marL="261938" indent="-261938">
              <a:buFontTx/>
              <a:buChar char="•"/>
            </a:pPr>
            <a:r>
              <a:rPr lang="es-ES" altLang="es-ES" sz="2400" dirty="0" smtClean="0">
                <a:latin typeface="Candara" pitchFamily="34" charset="0"/>
              </a:rPr>
              <a:t> Inicialmente orientado a  datos de presencia (esta especie, en este sitio, en este momento). </a:t>
            </a:r>
          </a:p>
          <a:p>
            <a:pPr marL="261938" indent="-261938">
              <a:buFontTx/>
              <a:buChar char="•"/>
            </a:pPr>
            <a:r>
              <a:rPr lang="es-ES" altLang="es-ES" sz="2400" dirty="0" smtClean="0">
                <a:latin typeface="Candara" pitchFamily="34" charset="0"/>
              </a:rPr>
              <a:t>Ahora también le apunta a “</a:t>
            </a:r>
            <a:r>
              <a:rPr lang="es-ES" altLang="es-ES" sz="2400" dirty="0" err="1" smtClean="0">
                <a:latin typeface="Candara" pitchFamily="34" charset="0"/>
              </a:rPr>
              <a:t>check-lists</a:t>
            </a:r>
            <a:r>
              <a:rPr lang="es-ES" altLang="es-ES" sz="2400" dirty="0" smtClean="0">
                <a:latin typeface="Candara" pitchFamily="34" charset="0"/>
              </a:rPr>
              <a:t>” y atributos de especies</a:t>
            </a:r>
          </a:p>
          <a:p>
            <a:pPr marL="261938" indent="-261938">
              <a:buFontTx/>
              <a:buChar char="•"/>
            </a:pPr>
            <a:r>
              <a:rPr lang="es-ES" altLang="es-ES" sz="2400" dirty="0" smtClean="0">
                <a:latin typeface="Candara" pitchFamily="34" charset="0"/>
              </a:rPr>
              <a:t>Busca la interoperabilidad con otros estándares del ámbito biológico.</a:t>
            </a:r>
          </a:p>
          <a:p>
            <a:pPr marL="261938" indent="-261938">
              <a:buFontTx/>
              <a:buChar char="•"/>
            </a:pPr>
            <a:r>
              <a:rPr lang="es-ES" altLang="es-ES" sz="2400" dirty="0" smtClean="0">
                <a:latin typeface="Candara" pitchFamily="34" charset="0"/>
              </a:rPr>
              <a:t>Tiene </a:t>
            </a:r>
            <a:r>
              <a:rPr lang="es-ES" altLang="es-ES" sz="2400" dirty="0" smtClean="0">
                <a:latin typeface="Candara" pitchFamily="34" charset="0"/>
              </a:rPr>
              <a:t>una historia de versiones a veces confusa: 1.2 (AKA 2), 1.4, la de TDWG… </a:t>
            </a:r>
            <a:r>
              <a:rPr lang="es-ES" altLang="es-ES" sz="2400" dirty="0">
                <a:latin typeface="Candara" pitchFamily="34" charset="0"/>
              </a:rPr>
              <a:t>t</a:t>
            </a:r>
            <a:r>
              <a:rPr lang="es-ES" altLang="es-ES" sz="2400" dirty="0" smtClean="0">
                <a:latin typeface="Candara" pitchFamily="34" charset="0"/>
              </a:rPr>
              <a:t>uvo “</a:t>
            </a:r>
            <a:r>
              <a:rPr lang="es-ES" altLang="es-ES" sz="2400" dirty="0" err="1" smtClean="0">
                <a:latin typeface="Candara" pitchFamily="34" charset="0"/>
              </a:rPr>
              <a:t>core</a:t>
            </a:r>
            <a:r>
              <a:rPr lang="es-ES" altLang="es-ES" sz="2400" dirty="0" smtClean="0">
                <a:latin typeface="Candara" pitchFamily="34" charset="0"/>
              </a:rPr>
              <a:t>” y “</a:t>
            </a:r>
            <a:r>
              <a:rPr lang="es-ES" altLang="es-ES" sz="2400" dirty="0" err="1" smtClean="0">
                <a:latin typeface="Candara" pitchFamily="34" charset="0"/>
              </a:rPr>
              <a:t>extensions</a:t>
            </a:r>
            <a:r>
              <a:rPr lang="es-ES" altLang="es-ES" sz="2400" dirty="0" smtClean="0">
                <a:latin typeface="Candara" pitchFamily="34" charset="0"/>
              </a:rPr>
              <a:t>”, ahora hay una herramienta IPT que tiene sus propias extensiones fuera de estándar</a:t>
            </a:r>
            <a:r>
              <a:rPr lang="es-ES" altLang="es-ES" sz="2400" dirty="0" smtClean="0">
                <a:latin typeface="Candara" pitchFamily="34" charset="0"/>
              </a:rPr>
              <a:t>….</a:t>
            </a:r>
            <a:endParaRPr lang="es-ES" altLang="es-ES" sz="2400" dirty="0" smtClean="0">
              <a:latin typeface="Candara" pitchFamily="34" charset="0"/>
            </a:endParaRPr>
          </a:p>
        </p:txBody>
      </p:sp>
    </p:spTree>
    <p:extLst>
      <p:ext uri="{BB962C8B-B14F-4D97-AF65-F5344CB8AC3E}">
        <p14:creationId xmlns:p14="http://schemas.microsoft.com/office/powerpoint/2010/main" val="734290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3568" y="254000"/>
            <a:ext cx="7848872" cy="6559376"/>
            <a:chOff x="683568" y="254000"/>
            <a:chExt cx="7848872" cy="655937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54000"/>
              <a:ext cx="7848872" cy="60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888826"/>
              <a:ext cx="7677150" cy="5924550"/>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8" name="Straight Arrow Connector 7"/>
          <p:cNvCxnSpPr/>
          <p:nvPr/>
        </p:nvCxnSpPr>
        <p:spPr>
          <a:xfrm flipH="1" flipV="1">
            <a:off x="1475656" y="1052736"/>
            <a:ext cx="648072" cy="4320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3648" y="2060848"/>
            <a:ext cx="648072" cy="4320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051720" y="4149080"/>
            <a:ext cx="648072" cy="4320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32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Rot="1" noChangeArrowheads="1"/>
          </p:cNvSpPr>
          <p:nvPr>
            <p:ph type="title"/>
          </p:nvPr>
        </p:nvSpPr>
        <p:spPr>
          <a:xfrm>
            <a:off x="0" y="0"/>
            <a:ext cx="9036496" cy="1143000"/>
          </a:xfrm>
          <a:noFill/>
          <a:ln/>
        </p:spPr>
        <p:txBody>
          <a:bodyPr/>
          <a:lstStyle/>
          <a:p>
            <a:r>
              <a:rPr lang="en-US" altLang="es-ES" sz="4000" dirty="0">
                <a:latin typeface="Candara" pitchFamily="34" charset="0"/>
              </a:rPr>
              <a:t>Darwin Core </a:t>
            </a:r>
            <a:r>
              <a:rPr lang="en-US" altLang="es-ES" sz="4000" dirty="0" err="1">
                <a:latin typeface="Candara" pitchFamily="34" charset="0"/>
              </a:rPr>
              <a:t>Georeference</a:t>
            </a:r>
            <a:r>
              <a:rPr lang="en-US" altLang="es-ES" sz="4000" dirty="0">
                <a:latin typeface="Candara" pitchFamily="34" charset="0"/>
              </a:rPr>
              <a:t> </a:t>
            </a:r>
            <a:r>
              <a:rPr lang="en-US" altLang="es-ES" sz="4000" dirty="0" smtClean="0">
                <a:latin typeface="Candara" pitchFamily="34" charset="0"/>
              </a:rPr>
              <a:t>Terms </a:t>
            </a:r>
            <a:r>
              <a:rPr lang="en-US" altLang="es-ES" sz="3800" dirty="0" smtClean="0">
                <a:latin typeface="Candara" pitchFamily="34" charset="0"/>
              </a:rPr>
              <a:t>(TDWG)</a:t>
            </a:r>
            <a:endParaRPr lang="en-US" altLang="es-ES" sz="3800" dirty="0">
              <a:latin typeface="Candara" pitchFamily="34" charset="0"/>
            </a:endParaRPr>
          </a:p>
        </p:txBody>
      </p:sp>
      <p:sp>
        <p:nvSpPr>
          <p:cNvPr id="785411" name="Rectangle 3"/>
          <p:cNvSpPr>
            <a:spLocks noGrp="1" noRot="1" noChangeArrowheads="1"/>
          </p:cNvSpPr>
          <p:nvPr>
            <p:ph type="body" idx="1"/>
          </p:nvPr>
        </p:nvSpPr>
        <p:spPr>
          <a:xfrm>
            <a:off x="0" y="1143000"/>
            <a:ext cx="9144000" cy="5310336"/>
          </a:xfrm>
          <a:noFill/>
          <a:ln/>
        </p:spPr>
        <p:txBody>
          <a:bodyPr/>
          <a:lstStyle/>
          <a:p>
            <a:r>
              <a:rPr lang="en-US" altLang="es-ES" sz="2800" dirty="0" err="1" smtClean="0">
                <a:latin typeface="Candara" pitchFamily="34" charset="0"/>
              </a:rPr>
              <a:t>decimalLatitude</a:t>
            </a:r>
            <a:r>
              <a:rPr lang="en-US" altLang="es-ES" sz="2800" dirty="0" smtClean="0">
                <a:latin typeface="Candara" pitchFamily="34" charset="0"/>
              </a:rPr>
              <a:t>, </a:t>
            </a:r>
            <a:r>
              <a:rPr lang="en-US" altLang="es-ES" sz="2800" dirty="0" err="1" smtClean="0">
                <a:latin typeface="Candara" pitchFamily="34" charset="0"/>
              </a:rPr>
              <a:t>decimalLongitude</a:t>
            </a:r>
            <a:endParaRPr lang="en-US" altLang="es-ES" sz="2800" dirty="0" smtClean="0">
              <a:latin typeface="Candara" pitchFamily="34" charset="0"/>
            </a:endParaRPr>
          </a:p>
          <a:p>
            <a:r>
              <a:rPr lang="en-US" altLang="es-ES" sz="2800" dirty="0" err="1" smtClean="0">
                <a:latin typeface="Candara" pitchFamily="34" charset="0"/>
              </a:rPr>
              <a:t>geodeticDatum</a:t>
            </a:r>
            <a:endParaRPr lang="en-US" altLang="es-ES" sz="2800" dirty="0" smtClean="0">
              <a:latin typeface="Candara" pitchFamily="34" charset="0"/>
            </a:endParaRPr>
          </a:p>
          <a:p>
            <a:r>
              <a:rPr lang="en-US" altLang="es-ES" sz="2800" dirty="0" err="1" smtClean="0">
                <a:latin typeface="Candara" pitchFamily="34" charset="0"/>
              </a:rPr>
              <a:t>coordinateUncertaintyInMeters</a:t>
            </a:r>
            <a:endParaRPr lang="en-US" altLang="es-ES" sz="2800" dirty="0" smtClean="0">
              <a:latin typeface="Candara" pitchFamily="34" charset="0"/>
            </a:endParaRPr>
          </a:p>
          <a:p>
            <a:r>
              <a:rPr lang="en-US" altLang="es-ES" sz="2800" dirty="0" err="1" smtClean="0">
                <a:latin typeface="Candara" pitchFamily="34" charset="0"/>
              </a:rPr>
              <a:t>coordinatePrecision</a:t>
            </a:r>
            <a:endParaRPr lang="en-US" altLang="es-ES" sz="2800" dirty="0" smtClean="0">
              <a:latin typeface="Candara" pitchFamily="34" charset="0"/>
            </a:endParaRPr>
          </a:p>
          <a:p>
            <a:r>
              <a:rPr lang="en-US" altLang="es-ES" sz="2800" dirty="0" err="1" smtClean="0">
                <a:latin typeface="Candara" pitchFamily="34" charset="0"/>
              </a:rPr>
              <a:t>pointRadiusSpatialFit</a:t>
            </a:r>
            <a:r>
              <a:rPr lang="en-US" altLang="es-ES" sz="2800" dirty="0" smtClean="0">
                <a:latin typeface="Candara" pitchFamily="34" charset="0"/>
              </a:rPr>
              <a:t> </a:t>
            </a:r>
            <a:r>
              <a:rPr lang="en-US" altLang="es-ES" sz="1800" i="1" dirty="0" smtClean="0">
                <a:latin typeface="Candara" pitchFamily="34" charset="0"/>
              </a:rPr>
              <a:t>(</a:t>
            </a:r>
            <a:r>
              <a:rPr lang="en-US" sz="1800" i="1" dirty="0" smtClean="0"/>
              <a:t>Legal values: 0, greater than or equal to 1, or undefined)</a:t>
            </a:r>
            <a:endParaRPr lang="en-US" altLang="es-ES" sz="1800" i="1" dirty="0" smtClean="0">
              <a:latin typeface="Candara" pitchFamily="34" charset="0"/>
            </a:endParaRPr>
          </a:p>
          <a:p>
            <a:r>
              <a:rPr lang="en-US" altLang="es-ES" sz="2800" dirty="0" err="1" smtClean="0">
                <a:latin typeface="Candara" pitchFamily="34" charset="0"/>
              </a:rPr>
              <a:t>footprintWKT</a:t>
            </a:r>
            <a:r>
              <a:rPr lang="en-US" altLang="es-ES" sz="2800" dirty="0" smtClean="0">
                <a:latin typeface="Candara" pitchFamily="34" charset="0"/>
              </a:rPr>
              <a:t>, </a:t>
            </a:r>
            <a:r>
              <a:rPr lang="en-US" altLang="es-ES" sz="2800" dirty="0" err="1" smtClean="0">
                <a:latin typeface="Candara" pitchFamily="34" charset="0"/>
              </a:rPr>
              <a:t>footprintSRS</a:t>
            </a:r>
            <a:r>
              <a:rPr lang="en-US" altLang="es-ES" sz="2800" dirty="0" smtClean="0">
                <a:latin typeface="Candara" pitchFamily="34" charset="0"/>
              </a:rPr>
              <a:t>, </a:t>
            </a:r>
            <a:r>
              <a:rPr lang="en-US" altLang="es-ES" sz="2800" dirty="0" err="1" smtClean="0">
                <a:latin typeface="Candara" pitchFamily="34" charset="0"/>
              </a:rPr>
              <a:t>footprintSpatialFit</a:t>
            </a:r>
            <a:endParaRPr lang="en-US" altLang="es-ES" sz="2800" dirty="0" smtClean="0">
              <a:latin typeface="Candara" pitchFamily="34" charset="0"/>
            </a:endParaRPr>
          </a:p>
          <a:p>
            <a:r>
              <a:rPr lang="en-US" altLang="es-ES" sz="2800" dirty="0" err="1" smtClean="0">
                <a:latin typeface="Candara" pitchFamily="34" charset="0"/>
              </a:rPr>
              <a:t>georeferencedBy</a:t>
            </a:r>
            <a:r>
              <a:rPr lang="en-US" altLang="es-ES" sz="2800" dirty="0" smtClean="0">
                <a:latin typeface="Candara" pitchFamily="34" charset="0"/>
              </a:rPr>
              <a:t>, </a:t>
            </a:r>
            <a:r>
              <a:rPr lang="en-US" altLang="es-ES" sz="2800" dirty="0" err="1" smtClean="0">
                <a:latin typeface="Candara" pitchFamily="34" charset="0"/>
              </a:rPr>
              <a:t>georeferenceProtocol</a:t>
            </a:r>
            <a:endParaRPr lang="en-US" altLang="es-ES" sz="2800" dirty="0" smtClean="0">
              <a:latin typeface="Candara" pitchFamily="34" charset="0"/>
            </a:endParaRPr>
          </a:p>
          <a:p>
            <a:r>
              <a:rPr lang="en-US" altLang="es-ES" sz="2800" dirty="0" err="1" smtClean="0">
                <a:latin typeface="Candara" pitchFamily="34" charset="0"/>
              </a:rPr>
              <a:t>georeferenceSources</a:t>
            </a:r>
            <a:r>
              <a:rPr lang="en-US" altLang="es-ES" sz="2800" dirty="0" smtClean="0">
                <a:latin typeface="Candara" pitchFamily="34" charset="0"/>
              </a:rPr>
              <a:t> </a:t>
            </a:r>
          </a:p>
          <a:p>
            <a:r>
              <a:rPr lang="en-US" altLang="es-ES" sz="2800" dirty="0" err="1" smtClean="0">
                <a:latin typeface="Candara" pitchFamily="34" charset="0"/>
              </a:rPr>
              <a:t>georeferenceVerificationStatus</a:t>
            </a:r>
            <a:endParaRPr lang="en-US" altLang="es-ES" sz="2800" dirty="0" smtClean="0">
              <a:latin typeface="Candara" pitchFamily="34" charset="0"/>
            </a:endParaRPr>
          </a:p>
          <a:p>
            <a:r>
              <a:rPr lang="en-US" altLang="es-ES" sz="2800" dirty="0" err="1" smtClean="0">
                <a:latin typeface="Candara" pitchFamily="34" charset="0"/>
              </a:rPr>
              <a:t>georeferenceRemarks</a:t>
            </a:r>
            <a:endParaRPr lang="en-US" altLang="es-ES" sz="2800" dirty="0">
              <a:latin typeface="Candara" pitchFamily="34" charset="0"/>
            </a:endParaRPr>
          </a:p>
        </p:txBody>
      </p:sp>
      <p:sp>
        <p:nvSpPr>
          <p:cNvPr id="2" name="Rectangle 1"/>
          <p:cNvSpPr/>
          <p:nvPr/>
        </p:nvSpPr>
        <p:spPr>
          <a:xfrm>
            <a:off x="2987824" y="1196752"/>
            <a:ext cx="2808312" cy="360040"/>
          </a:xfrm>
          <a:prstGeom prst="rect">
            <a:avLst/>
          </a:prstGeom>
          <a:solidFill>
            <a:srgbClr val="92D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4"/>
          <p:cNvSpPr/>
          <p:nvPr/>
        </p:nvSpPr>
        <p:spPr>
          <a:xfrm>
            <a:off x="467544" y="1196752"/>
            <a:ext cx="2448272" cy="360040"/>
          </a:xfrm>
          <a:prstGeom prst="rect">
            <a:avLst/>
          </a:prstGeom>
          <a:solidFill>
            <a:srgbClr val="92D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5"/>
          <p:cNvSpPr/>
          <p:nvPr/>
        </p:nvSpPr>
        <p:spPr>
          <a:xfrm>
            <a:off x="395536" y="2276872"/>
            <a:ext cx="4824536" cy="360040"/>
          </a:xfrm>
          <a:prstGeom prst="rect">
            <a:avLst/>
          </a:prstGeom>
          <a:solidFill>
            <a:srgbClr val="92D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p:cNvSpPr/>
          <p:nvPr/>
        </p:nvSpPr>
        <p:spPr>
          <a:xfrm>
            <a:off x="395536" y="1772816"/>
            <a:ext cx="2448272" cy="360040"/>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p:cNvSpPr/>
          <p:nvPr/>
        </p:nvSpPr>
        <p:spPr>
          <a:xfrm>
            <a:off x="395536" y="3284984"/>
            <a:ext cx="3384376" cy="360040"/>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p:cNvSpPr/>
          <p:nvPr/>
        </p:nvSpPr>
        <p:spPr>
          <a:xfrm>
            <a:off x="4716016" y="3789040"/>
            <a:ext cx="2880320" cy="360040"/>
          </a:xfrm>
          <a:prstGeom prst="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2"/>
          <p:cNvSpPr/>
          <p:nvPr/>
        </p:nvSpPr>
        <p:spPr>
          <a:xfrm>
            <a:off x="-36512" y="6444044"/>
            <a:ext cx="3352200" cy="369332"/>
          </a:xfrm>
          <a:prstGeom prst="rect">
            <a:avLst/>
          </a:prstGeom>
        </p:spPr>
        <p:txBody>
          <a:bodyPr wrap="none">
            <a:spAutoFit/>
          </a:bodyPr>
          <a:lstStyle/>
          <a:p>
            <a:r>
              <a:rPr lang="es-ES" b="1" dirty="0">
                <a:hlinkClick r:id="rId3"/>
              </a:rPr>
              <a:t>http://</a:t>
            </a:r>
            <a:r>
              <a:rPr lang="es-ES" b="1" dirty="0" smtClean="0">
                <a:hlinkClick r:id="rId3"/>
              </a:rPr>
              <a:t>rs.tdwg.org/dwc/terms</a:t>
            </a:r>
            <a:r>
              <a:rPr lang="es-ES" b="1" dirty="0" smtClean="0"/>
              <a:t> </a:t>
            </a:r>
            <a:endParaRPr lang="es-ES" b="1" dirty="0"/>
          </a:p>
        </p:txBody>
      </p:sp>
    </p:spTree>
    <p:extLst>
      <p:ext uri="{BB962C8B-B14F-4D97-AF65-F5344CB8AC3E}">
        <p14:creationId xmlns:p14="http://schemas.microsoft.com/office/powerpoint/2010/main" val="211808761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Datos ambientales</a:t>
            </a:r>
            <a:endParaRPr lang="es-ES" dirty="0"/>
          </a:p>
        </p:txBody>
      </p:sp>
      <p:sp>
        <p:nvSpPr>
          <p:cNvPr id="3" name="Content Placeholder 2"/>
          <p:cNvSpPr>
            <a:spLocks noGrp="1"/>
          </p:cNvSpPr>
          <p:nvPr>
            <p:ph idx="1"/>
          </p:nvPr>
        </p:nvSpPr>
        <p:spPr/>
        <p:txBody>
          <a:bodyPr/>
          <a:lstStyle/>
          <a:p>
            <a:r>
              <a:rPr lang="es-ES" dirty="0" smtClean="0"/>
              <a:t>Capas </a:t>
            </a:r>
            <a:r>
              <a:rPr lang="es-ES" dirty="0" err="1" smtClean="0"/>
              <a:t>clímáticas</a:t>
            </a:r>
            <a:endParaRPr lang="es-ES" dirty="0" smtClean="0"/>
          </a:p>
          <a:p>
            <a:pPr lvl="1"/>
            <a:r>
              <a:rPr lang="es-ES" dirty="0" smtClean="0"/>
              <a:t>…</a:t>
            </a:r>
            <a:endParaRPr lang="es-ES" dirty="0"/>
          </a:p>
          <a:p>
            <a:r>
              <a:rPr lang="es-ES" dirty="0" smtClean="0"/>
              <a:t>Otras</a:t>
            </a:r>
          </a:p>
          <a:p>
            <a:pPr lvl="1"/>
            <a:r>
              <a:rPr lang="es-ES" dirty="0" smtClean="0"/>
              <a:t>Pendiente</a:t>
            </a:r>
          </a:p>
          <a:p>
            <a:pPr lvl="1"/>
            <a:r>
              <a:rPr lang="es-ES" dirty="0" smtClean="0"/>
              <a:t>Exposición (NSEW)</a:t>
            </a:r>
          </a:p>
          <a:p>
            <a:pPr lvl="1"/>
            <a:r>
              <a:rPr lang="es-ES" dirty="0" smtClean="0"/>
              <a:t>Tipo de suelo /geología</a:t>
            </a:r>
          </a:p>
          <a:p>
            <a:pPr lvl="1"/>
            <a:r>
              <a:rPr lang="es-ES" dirty="0" smtClean="0"/>
              <a:t>Uso del territorio</a:t>
            </a:r>
          </a:p>
          <a:p>
            <a:pPr lvl="1"/>
            <a:r>
              <a:rPr lang="es-ES" dirty="0" smtClean="0"/>
              <a:t>Distribución de otras especies (!)</a:t>
            </a:r>
          </a:p>
        </p:txBody>
      </p:sp>
    </p:spTree>
    <p:extLst>
      <p:ext uri="{BB962C8B-B14F-4D97-AF65-F5344CB8AC3E}">
        <p14:creationId xmlns:p14="http://schemas.microsoft.com/office/powerpoint/2010/main" val="258270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pic>
        <p:nvPicPr>
          <p:cNvPr id="6" name="Content Placeholder 5"/>
          <p:cNvPicPr>
            <a:picLocks noGrp="1" noChangeAspect="1"/>
          </p:cNvPicPr>
          <p:nvPr>
            <p:ph idx="1"/>
          </p:nvPr>
        </p:nvPicPr>
        <p:blipFill>
          <a:blip r:embed="rId2"/>
          <a:stretch>
            <a:fillRect/>
          </a:stretch>
        </p:blipFill>
        <p:spPr>
          <a:xfrm>
            <a:off x="138575" y="81771"/>
            <a:ext cx="5085003" cy="3345909"/>
          </a:xfrm>
          <a:prstGeom prst="rect">
            <a:avLst/>
          </a:prstGeom>
          <a:ln>
            <a:solidFill>
              <a:srgbClr val="CC2626"/>
            </a:solidFill>
          </a:ln>
        </p:spPr>
      </p:pic>
      <p:pic>
        <p:nvPicPr>
          <p:cNvPr id="5" name="Picture 4"/>
          <p:cNvPicPr>
            <a:picLocks noChangeAspect="1"/>
          </p:cNvPicPr>
          <p:nvPr/>
        </p:nvPicPr>
        <p:blipFill>
          <a:blip r:embed="rId3"/>
          <a:stretch>
            <a:fillRect/>
          </a:stretch>
        </p:blipFill>
        <p:spPr>
          <a:xfrm>
            <a:off x="251520" y="3571304"/>
            <a:ext cx="4661916" cy="3134256"/>
          </a:xfrm>
          <a:prstGeom prst="rect">
            <a:avLst/>
          </a:prstGeom>
          <a:ln>
            <a:solidFill>
              <a:srgbClr val="CC2626"/>
            </a:solidFill>
          </a:ln>
        </p:spPr>
      </p:pic>
      <p:pic>
        <p:nvPicPr>
          <p:cNvPr id="7" name="Picture 6"/>
          <p:cNvPicPr>
            <a:picLocks noChangeAspect="1"/>
          </p:cNvPicPr>
          <p:nvPr/>
        </p:nvPicPr>
        <p:blipFill>
          <a:blip r:embed="rId4"/>
          <a:stretch>
            <a:fillRect/>
          </a:stretch>
        </p:blipFill>
        <p:spPr>
          <a:xfrm>
            <a:off x="3287134" y="274638"/>
            <a:ext cx="5718291" cy="3736653"/>
          </a:xfrm>
          <a:prstGeom prst="rect">
            <a:avLst/>
          </a:prstGeom>
          <a:ln>
            <a:solidFill>
              <a:srgbClr val="CC2626"/>
            </a:solidFill>
          </a:ln>
        </p:spPr>
      </p:pic>
      <p:pic>
        <p:nvPicPr>
          <p:cNvPr id="4" name="Picture 3"/>
          <p:cNvPicPr>
            <a:picLocks noChangeAspect="1"/>
          </p:cNvPicPr>
          <p:nvPr/>
        </p:nvPicPr>
        <p:blipFill>
          <a:blip r:embed="rId5"/>
          <a:stretch>
            <a:fillRect/>
          </a:stretch>
        </p:blipFill>
        <p:spPr>
          <a:xfrm>
            <a:off x="4552925" y="3567087"/>
            <a:ext cx="4387850" cy="3277880"/>
          </a:xfrm>
          <a:prstGeom prst="rect">
            <a:avLst/>
          </a:prstGeom>
          <a:ln>
            <a:solidFill>
              <a:srgbClr val="CC2626"/>
            </a:solidFill>
          </a:ln>
        </p:spPr>
      </p:pic>
    </p:spTree>
    <p:extLst>
      <p:ext uri="{BB962C8B-B14F-4D97-AF65-F5344CB8AC3E}">
        <p14:creationId xmlns:p14="http://schemas.microsoft.com/office/powerpoint/2010/main" val="2286865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s-ES"/>
          </a:p>
        </p:txBody>
      </p:sp>
      <p:pic>
        <p:nvPicPr>
          <p:cNvPr id="4" name="Picture 3"/>
          <p:cNvPicPr>
            <a:picLocks noChangeAspect="1"/>
          </p:cNvPicPr>
          <p:nvPr/>
        </p:nvPicPr>
        <p:blipFill>
          <a:blip r:embed="rId2"/>
          <a:stretch>
            <a:fillRect/>
          </a:stretch>
        </p:blipFill>
        <p:spPr>
          <a:xfrm>
            <a:off x="42647" y="548680"/>
            <a:ext cx="9101353" cy="5184576"/>
          </a:xfrm>
          <a:prstGeom prst="rect">
            <a:avLst/>
          </a:prstGeom>
        </p:spPr>
      </p:pic>
    </p:spTree>
    <p:extLst>
      <p:ext uri="{BB962C8B-B14F-4D97-AF65-F5344CB8AC3E}">
        <p14:creationId xmlns:p14="http://schemas.microsoft.com/office/powerpoint/2010/main" val="3301477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Herramientas /algoritmos</a:t>
            </a:r>
            <a:endParaRPr lang="es-ES" dirty="0"/>
          </a:p>
        </p:txBody>
      </p:sp>
      <p:pic>
        <p:nvPicPr>
          <p:cNvPr id="4" name="Picture 3"/>
          <p:cNvPicPr>
            <a:picLocks noChangeAspect="1"/>
          </p:cNvPicPr>
          <p:nvPr/>
        </p:nvPicPr>
        <p:blipFill>
          <a:blip r:embed="rId2"/>
          <a:stretch>
            <a:fillRect/>
          </a:stretch>
        </p:blipFill>
        <p:spPr>
          <a:xfrm>
            <a:off x="969080" y="1196752"/>
            <a:ext cx="7205839" cy="5348486"/>
          </a:xfrm>
          <a:prstGeom prst="rect">
            <a:avLst/>
          </a:prstGeom>
        </p:spPr>
      </p:pic>
      <p:sp>
        <p:nvSpPr>
          <p:cNvPr id="5" name="Rectangle 4"/>
          <p:cNvSpPr/>
          <p:nvPr/>
        </p:nvSpPr>
        <p:spPr>
          <a:xfrm>
            <a:off x="2843808" y="6557948"/>
            <a:ext cx="6819985" cy="261610"/>
          </a:xfrm>
          <a:prstGeom prst="rect">
            <a:avLst/>
          </a:prstGeom>
        </p:spPr>
        <p:txBody>
          <a:bodyPr wrap="square">
            <a:spAutoFit/>
          </a:bodyPr>
          <a:lstStyle/>
          <a:p>
            <a:r>
              <a:rPr lang="es-ES" sz="1100" dirty="0"/>
              <a:t>Enrique Martínez-Meyer. </a:t>
            </a:r>
            <a:r>
              <a:rPr lang="es-ES" sz="1100" dirty="0" smtClean="0">
                <a:hlinkClick r:id="rId3"/>
              </a:rPr>
              <a:t>http</a:t>
            </a:r>
            <a:r>
              <a:rPr lang="es-ES" sz="1100" dirty="0">
                <a:hlinkClick r:id="rId3"/>
              </a:rPr>
              <a:t>://</a:t>
            </a:r>
            <a:r>
              <a:rPr lang="es-ES" sz="1100" dirty="0" smtClean="0">
                <a:hlinkClick r:id="rId3"/>
              </a:rPr>
              <a:t>www.recibio.net/wp-content/uploads/2014/01/Algoritmos_EMM.pdf</a:t>
            </a:r>
            <a:r>
              <a:rPr lang="es-ES" sz="1100" dirty="0" smtClean="0"/>
              <a:t> </a:t>
            </a:r>
            <a:endParaRPr lang="es-ES" sz="1100" dirty="0"/>
          </a:p>
        </p:txBody>
      </p:sp>
    </p:spTree>
    <p:extLst>
      <p:ext uri="{BB962C8B-B14F-4D97-AF65-F5344CB8AC3E}">
        <p14:creationId xmlns:p14="http://schemas.microsoft.com/office/powerpoint/2010/main" val="2436891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979712" y="5905626"/>
            <a:ext cx="3384376" cy="279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angle 21"/>
          <p:cNvSpPr/>
          <p:nvPr/>
        </p:nvSpPr>
        <p:spPr>
          <a:xfrm>
            <a:off x="3797860" y="5613504"/>
            <a:ext cx="4814972" cy="279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angle 20"/>
          <p:cNvSpPr/>
          <p:nvPr/>
        </p:nvSpPr>
        <p:spPr>
          <a:xfrm>
            <a:off x="1979712" y="5301208"/>
            <a:ext cx="4680520" cy="279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18"/>
          <p:cNvSpPr/>
          <p:nvPr/>
        </p:nvSpPr>
        <p:spPr>
          <a:xfrm>
            <a:off x="7380312" y="4441666"/>
            <a:ext cx="1080120" cy="279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angle 17"/>
          <p:cNvSpPr/>
          <p:nvPr/>
        </p:nvSpPr>
        <p:spPr>
          <a:xfrm>
            <a:off x="5444098" y="4437112"/>
            <a:ext cx="1008112" cy="279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angle 19"/>
          <p:cNvSpPr/>
          <p:nvPr/>
        </p:nvSpPr>
        <p:spPr>
          <a:xfrm>
            <a:off x="3275856" y="4749408"/>
            <a:ext cx="1144076" cy="279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angle 16"/>
          <p:cNvSpPr/>
          <p:nvPr/>
        </p:nvSpPr>
        <p:spPr>
          <a:xfrm>
            <a:off x="3419872" y="4445701"/>
            <a:ext cx="1008112" cy="279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p:cNvSpPr/>
          <p:nvPr/>
        </p:nvSpPr>
        <p:spPr>
          <a:xfrm>
            <a:off x="4427984" y="4149080"/>
            <a:ext cx="3312368" cy="2723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title"/>
          </p:nvPr>
        </p:nvSpPr>
        <p:spPr/>
        <p:txBody>
          <a:bodyPr/>
          <a:lstStyle/>
          <a:p>
            <a:r>
              <a:rPr lang="es-ES" dirty="0" smtClean="0"/>
              <a:t>Datos y Biología</a:t>
            </a:r>
            <a:endParaRPr lang="es-ES" dirty="0"/>
          </a:p>
        </p:txBody>
      </p:sp>
      <p:sp>
        <p:nvSpPr>
          <p:cNvPr id="6" name="Rectangle 5"/>
          <p:cNvSpPr/>
          <p:nvPr/>
        </p:nvSpPr>
        <p:spPr>
          <a:xfrm>
            <a:off x="1871593" y="6381777"/>
            <a:ext cx="7499176" cy="276999"/>
          </a:xfrm>
          <a:prstGeom prst="rect">
            <a:avLst/>
          </a:prstGeom>
        </p:spPr>
        <p:txBody>
          <a:bodyPr wrap="square">
            <a:spAutoFit/>
          </a:bodyPr>
          <a:lstStyle/>
          <a:p>
            <a:r>
              <a:rPr lang="en-US" sz="1200" dirty="0">
                <a:hlinkClick r:id="rId2"/>
              </a:rPr>
              <a:t>http://research.microsoft.com/en-us/um/cambridge/projects/towards2020science</a:t>
            </a:r>
            <a:r>
              <a:rPr lang="en-US" sz="1200" dirty="0" smtClean="0">
                <a:hlinkClick r:id="rId2"/>
              </a:rPr>
              <a:t>/</a:t>
            </a:r>
            <a:r>
              <a:rPr lang="en-US" sz="1200" dirty="0" smtClean="0"/>
              <a:t> </a:t>
            </a:r>
            <a:endParaRPr lang="en-US" sz="1200" dirty="0"/>
          </a:p>
        </p:txBody>
      </p:sp>
      <p:sp>
        <p:nvSpPr>
          <p:cNvPr id="13" name="Rectangle 12"/>
          <p:cNvSpPr/>
          <p:nvPr/>
        </p:nvSpPr>
        <p:spPr>
          <a:xfrm>
            <a:off x="1979712" y="3501008"/>
            <a:ext cx="7056784" cy="2723823"/>
          </a:xfrm>
          <a:prstGeom prst="rect">
            <a:avLst/>
          </a:prstGeom>
        </p:spPr>
        <p:txBody>
          <a:bodyPr wrap="square">
            <a:spAutoFit/>
          </a:bodyPr>
          <a:lstStyle/>
          <a:p>
            <a:r>
              <a:rPr lang="en-US" sz="1900" dirty="0" smtClean="0">
                <a:solidFill>
                  <a:srgbClr val="231F20"/>
                </a:solidFill>
                <a:latin typeface="Times New Roman" panose="02020603050405020304" pitchFamily="18" charset="0"/>
              </a:rPr>
              <a:t>“The </a:t>
            </a:r>
            <a:r>
              <a:rPr lang="en-US" sz="1900" dirty="0">
                <a:solidFill>
                  <a:srgbClr val="231F20"/>
                </a:solidFill>
                <a:latin typeface="Times New Roman" panose="02020603050405020304" pitchFamily="18" charset="0"/>
              </a:rPr>
              <a:t>report also focuses largely, although not exclusively, on the natural </a:t>
            </a:r>
            <a:r>
              <a:rPr lang="en-US" sz="1900" dirty="0" smtClean="0">
                <a:solidFill>
                  <a:srgbClr val="231F20"/>
                </a:solidFill>
                <a:latin typeface="Times New Roman" panose="02020603050405020304" pitchFamily="18" charset="0"/>
              </a:rPr>
              <a:t>sciences rather </a:t>
            </a:r>
            <a:r>
              <a:rPr lang="en-US" sz="1900" dirty="0">
                <a:solidFill>
                  <a:srgbClr val="231F20"/>
                </a:solidFill>
                <a:latin typeface="Times New Roman" panose="02020603050405020304" pitchFamily="18" charset="0"/>
              </a:rPr>
              <a:t>than the physical sciences, engineering or social sciences. In particular, </a:t>
            </a:r>
            <a:r>
              <a:rPr lang="en-US" sz="1900" dirty="0" smtClean="0">
                <a:solidFill>
                  <a:srgbClr val="231F20"/>
                </a:solidFill>
                <a:latin typeface="Times New Roman" panose="02020603050405020304" pitchFamily="18" charset="0"/>
              </a:rPr>
              <a:t>it focuses </a:t>
            </a:r>
            <a:r>
              <a:rPr lang="en-US" sz="1900" dirty="0">
                <a:solidFill>
                  <a:srgbClr val="231F20"/>
                </a:solidFill>
                <a:latin typeface="Times New Roman" panose="02020603050405020304" pitchFamily="18" charset="0"/>
              </a:rPr>
              <a:t>on the biological sciences broadly defined, from molecular biology </a:t>
            </a:r>
            <a:r>
              <a:rPr lang="en-US" sz="1900" dirty="0" smtClean="0">
                <a:solidFill>
                  <a:srgbClr val="231F20"/>
                </a:solidFill>
                <a:latin typeface="Times New Roman" panose="02020603050405020304" pitchFamily="18" charset="0"/>
              </a:rPr>
              <a:t>to systems </a:t>
            </a:r>
            <a:r>
              <a:rPr lang="en-US" sz="1900" dirty="0">
                <a:solidFill>
                  <a:srgbClr val="231F20"/>
                </a:solidFill>
                <a:latin typeface="Times New Roman" panose="02020603050405020304" pitchFamily="18" charset="0"/>
              </a:rPr>
              <a:t>biology to organismic biology and ecosystems science. The reasons </a:t>
            </a:r>
            <a:r>
              <a:rPr lang="en-US" sz="1900" dirty="0" smtClean="0">
                <a:solidFill>
                  <a:srgbClr val="231F20"/>
                </a:solidFill>
                <a:latin typeface="Times New Roman" panose="02020603050405020304" pitchFamily="18" charset="0"/>
              </a:rPr>
              <a:t>are twofold</a:t>
            </a:r>
            <a:r>
              <a:rPr lang="en-US" sz="1900" dirty="0">
                <a:solidFill>
                  <a:srgbClr val="231F20"/>
                </a:solidFill>
                <a:latin typeface="Times New Roman" panose="02020603050405020304" pitchFamily="18" charset="0"/>
              </a:rPr>
              <a:t>. First, because it is in the natural sciences where the 2020 Group </a:t>
            </a:r>
            <a:r>
              <a:rPr lang="en-US" sz="1900" dirty="0" smtClean="0">
                <a:solidFill>
                  <a:srgbClr val="231F20"/>
                </a:solidFill>
                <a:latin typeface="Times New Roman" panose="02020603050405020304" pitchFamily="18" charset="0"/>
              </a:rPr>
              <a:t>argue the </a:t>
            </a:r>
            <a:r>
              <a:rPr lang="en-US" sz="1900" dirty="0">
                <a:solidFill>
                  <a:srgbClr val="231F20"/>
                </a:solidFill>
                <a:latin typeface="Times New Roman" panose="02020603050405020304" pitchFamily="18" charset="0"/>
              </a:rPr>
              <a:t>greatest impact of </a:t>
            </a:r>
            <a:r>
              <a:rPr lang="en-US" sz="1900" dirty="0">
                <a:solidFill>
                  <a:srgbClr val="FF0000"/>
                </a:solidFill>
                <a:latin typeface="Times New Roman" panose="02020603050405020304" pitchFamily="18" charset="0"/>
              </a:rPr>
              <a:t>computer science </a:t>
            </a:r>
            <a:r>
              <a:rPr lang="en-US" sz="1900" dirty="0">
                <a:solidFill>
                  <a:srgbClr val="231F20"/>
                </a:solidFill>
                <a:latin typeface="Times New Roman" panose="02020603050405020304" pitchFamily="18" charset="0"/>
              </a:rPr>
              <a:t>will be felt. And second, because it is </a:t>
            </a:r>
            <a:r>
              <a:rPr lang="en-US" sz="1900" dirty="0" smtClean="0">
                <a:solidFill>
                  <a:srgbClr val="231F20"/>
                </a:solidFill>
                <a:latin typeface="Times New Roman" panose="02020603050405020304" pitchFamily="18" charset="0"/>
              </a:rPr>
              <a:t>in these </a:t>
            </a:r>
            <a:r>
              <a:rPr lang="en-US" sz="1900" dirty="0">
                <a:solidFill>
                  <a:srgbClr val="231F20"/>
                </a:solidFill>
                <a:latin typeface="Times New Roman" panose="02020603050405020304" pitchFamily="18" charset="0"/>
              </a:rPr>
              <a:t>areas where many of the greatest scientific, social and </a:t>
            </a:r>
            <a:r>
              <a:rPr lang="en-US" sz="1900" dirty="0">
                <a:solidFill>
                  <a:srgbClr val="FF0000"/>
                </a:solidFill>
                <a:latin typeface="Times New Roman" panose="02020603050405020304" pitchFamily="18" charset="0"/>
              </a:rPr>
              <a:t>global challenges </a:t>
            </a:r>
            <a:r>
              <a:rPr lang="en-US" sz="1900" dirty="0" smtClean="0">
                <a:solidFill>
                  <a:srgbClr val="231F20"/>
                </a:solidFill>
                <a:latin typeface="Times New Roman" panose="02020603050405020304" pitchFamily="18" charset="0"/>
              </a:rPr>
              <a:t>are </a:t>
            </a:r>
            <a:r>
              <a:rPr lang="es-ES" sz="1900" dirty="0" smtClean="0">
                <a:solidFill>
                  <a:srgbClr val="231F20"/>
                </a:solidFill>
                <a:latin typeface="Times New Roman" panose="02020603050405020304" pitchFamily="18" charset="0"/>
              </a:rPr>
              <a:t>to </a:t>
            </a:r>
            <a:r>
              <a:rPr lang="es-ES" sz="1900" dirty="0">
                <a:solidFill>
                  <a:srgbClr val="231F20"/>
                </a:solidFill>
                <a:latin typeface="Times New Roman" panose="02020603050405020304" pitchFamily="18" charset="0"/>
              </a:rPr>
              <a:t>be </a:t>
            </a:r>
            <a:r>
              <a:rPr lang="es-ES" sz="1900" dirty="0" err="1">
                <a:solidFill>
                  <a:srgbClr val="231F20"/>
                </a:solidFill>
                <a:latin typeface="Times New Roman" panose="02020603050405020304" pitchFamily="18" charset="0"/>
              </a:rPr>
              <a:t>found</a:t>
            </a:r>
            <a:r>
              <a:rPr lang="es-ES" sz="1900" dirty="0" smtClean="0">
                <a:solidFill>
                  <a:srgbClr val="231F20"/>
                </a:solidFill>
                <a:latin typeface="Times New Roman" panose="02020603050405020304" pitchFamily="18" charset="0"/>
              </a:rPr>
              <a:t>.”</a:t>
            </a:r>
            <a:endParaRPr lang="es-ES" sz="1900" dirty="0"/>
          </a:p>
        </p:txBody>
      </p:sp>
      <p:pic>
        <p:nvPicPr>
          <p:cNvPr id="15" name="Picture 14"/>
          <p:cNvPicPr>
            <a:picLocks noChangeAspect="1"/>
          </p:cNvPicPr>
          <p:nvPr/>
        </p:nvPicPr>
        <p:blipFill rotWithShape="1">
          <a:blip r:embed="rId3"/>
          <a:srcRect l="9852" r="7391"/>
          <a:stretch/>
        </p:blipFill>
        <p:spPr>
          <a:xfrm>
            <a:off x="35495" y="1196752"/>
            <a:ext cx="9073009" cy="2181225"/>
          </a:xfrm>
          <a:prstGeom prst="rect">
            <a:avLst/>
          </a:prstGeom>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206788"/>
            <a:ext cx="1548064" cy="362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442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6200000">
            <a:off x="-3523746" y="2992306"/>
            <a:ext cx="7416824" cy="369332"/>
          </a:xfrm>
          <a:prstGeom prst="rect">
            <a:avLst/>
          </a:prstGeom>
        </p:spPr>
        <p:txBody>
          <a:bodyPr wrap="square">
            <a:spAutoFit/>
          </a:bodyPr>
          <a:lstStyle/>
          <a:p>
            <a:r>
              <a:rPr lang="es-ES" dirty="0">
                <a:hlinkClick r:id="rId2"/>
              </a:rPr>
              <a:t>http://</a:t>
            </a:r>
            <a:r>
              <a:rPr lang="es-ES" dirty="0" smtClean="0">
                <a:hlinkClick r:id="rId2"/>
              </a:rPr>
              <a:t>onlinelibrary.wiley.com/doi/10.1111/2041-210X.12397/abstract</a:t>
            </a:r>
            <a:r>
              <a:rPr lang="es-ES" dirty="0" smtClean="0"/>
              <a:t> </a:t>
            </a:r>
            <a:endParaRPr lang="es-ES" dirty="0"/>
          </a:p>
        </p:txBody>
      </p:sp>
      <p:pic>
        <p:nvPicPr>
          <p:cNvPr id="5" name="Picture 4"/>
          <p:cNvPicPr>
            <a:picLocks noChangeAspect="1"/>
          </p:cNvPicPr>
          <p:nvPr/>
        </p:nvPicPr>
        <p:blipFill>
          <a:blip r:embed="rId3"/>
          <a:stretch>
            <a:fillRect/>
          </a:stretch>
        </p:blipFill>
        <p:spPr>
          <a:xfrm>
            <a:off x="755576" y="116632"/>
            <a:ext cx="7824426" cy="6610291"/>
          </a:xfrm>
          <a:prstGeom prst="rect">
            <a:avLst/>
          </a:prstGeom>
        </p:spPr>
      </p:pic>
    </p:spTree>
    <p:extLst>
      <p:ext uri="{BB962C8B-B14F-4D97-AF65-F5344CB8AC3E}">
        <p14:creationId xmlns:p14="http://schemas.microsoft.com/office/powerpoint/2010/main" val="612695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Algunas cuestiones metodológicas</a:t>
            </a:r>
            <a:endParaRPr lang="es-ES" dirty="0"/>
          </a:p>
        </p:txBody>
      </p:sp>
      <p:sp>
        <p:nvSpPr>
          <p:cNvPr id="3" name="Content Placeholder 2"/>
          <p:cNvSpPr>
            <a:spLocks noGrp="1"/>
          </p:cNvSpPr>
          <p:nvPr>
            <p:ph idx="1"/>
          </p:nvPr>
        </p:nvSpPr>
        <p:spPr/>
        <p:txBody>
          <a:bodyPr/>
          <a:lstStyle/>
          <a:p>
            <a:endParaRPr lang="es-ES"/>
          </a:p>
        </p:txBody>
      </p:sp>
    </p:spTree>
    <p:extLst>
      <p:ext uri="{BB962C8B-B14F-4D97-AF65-F5344CB8AC3E}">
        <p14:creationId xmlns:p14="http://schemas.microsoft.com/office/powerpoint/2010/main" val="3555717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C</a:t>
            </a:r>
            <a:r>
              <a:rPr lang="es-ES" dirty="0" smtClean="0"/>
              <a:t>apacidad discriminante</a:t>
            </a:r>
            <a:endParaRPr lang="es-ES" dirty="0"/>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683568" y="1103736"/>
            <a:ext cx="7558806" cy="5775993"/>
          </a:xfrm>
          <a:prstGeom prst="rect">
            <a:avLst/>
          </a:prstGeom>
        </p:spPr>
      </p:pic>
      <p:sp>
        <p:nvSpPr>
          <p:cNvPr id="5" name="TextBox 4"/>
          <p:cNvSpPr txBox="1"/>
          <p:nvPr/>
        </p:nvSpPr>
        <p:spPr>
          <a:xfrm>
            <a:off x="5148064" y="4653136"/>
            <a:ext cx="3765104" cy="2308324"/>
          </a:xfrm>
          <a:prstGeom prst="rect">
            <a:avLst/>
          </a:prstGeom>
          <a:noFill/>
        </p:spPr>
        <p:txBody>
          <a:bodyPr wrap="square" rtlCol="0">
            <a:spAutoFit/>
          </a:bodyPr>
          <a:lstStyle/>
          <a:p>
            <a:r>
              <a:rPr lang="es-ES" dirty="0" smtClean="0"/>
              <a:t>Matriz de confusión, </a:t>
            </a:r>
          </a:p>
          <a:p>
            <a:r>
              <a:rPr lang="es-ES" dirty="0"/>
              <a:t>C</a:t>
            </a:r>
            <a:r>
              <a:rPr lang="es-ES" dirty="0" smtClean="0"/>
              <a:t>urvas ROC, </a:t>
            </a:r>
          </a:p>
          <a:p>
            <a:r>
              <a:rPr lang="es-ES" dirty="0" err="1" smtClean="0"/>
              <a:t>Area</a:t>
            </a:r>
            <a:r>
              <a:rPr lang="es-ES" dirty="0" smtClean="0"/>
              <a:t> bajo la curva (AUC)</a:t>
            </a:r>
          </a:p>
          <a:p>
            <a:endParaRPr lang="es-ES" dirty="0"/>
          </a:p>
          <a:p>
            <a:endParaRPr lang="es-ES" dirty="0"/>
          </a:p>
          <a:p>
            <a:r>
              <a:rPr lang="es-ES" dirty="0" smtClean="0"/>
              <a:t>“</a:t>
            </a:r>
            <a:r>
              <a:rPr lang="en-US" dirty="0"/>
              <a:t>.. </a:t>
            </a:r>
            <a:r>
              <a:rPr lang="en-US" dirty="0" err="1" smtClean="0"/>
              <a:t>los</a:t>
            </a:r>
            <a:r>
              <a:rPr lang="en-US" dirty="0" smtClean="0"/>
              <a:t> </a:t>
            </a:r>
            <a:r>
              <a:rPr lang="en-US" dirty="0" err="1"/>
              <a:t>errores</a:t>
            </a:r>
            <a:r>
              <a:rPr lang="en-US" dirty="0"/>
              <a:t> y las </a:t>
            </a:r>
            <a:r>
              <a:rPr lang="en-US" dirty="0" err="1"/>
              <a:t>predicciones</a:t>
            </a:r>
            <a:r>
              <a:rPr lang="en-US" dirty="0"/>
              <a:t> se </a:t>
            </a:r>
            <a:r>
              <a:rPr lang="en-US" dirty="0" err="1"/>
              <a:t>cometen</a:t>
            </a:r>
            <a:r>
              <a:rPr lang="en-US" dirty="0"/>
              <a:t> </a:t>
            </a:r>
            <a:r>
              <a:rPr lang="en-US" dirty="0" err="1"/>
              <a:t>en</a:t>
            </a:r>
            <a:r>
              <a:rPr lang="en-US" dirty="0"/>
              <a:t> el </a:t>
            </a:r>
            <a:r>
              <a:rPr lang="en-US" dirty="0" err="1"/>
              <a:t>espacio</a:t>
            </a:r>
            <a:r>
              <a:rPr lang="en-US" dirty="0"/>
              <a:t> </a:t>
            </a:r>
            <a:r>
              <a:rPr lang="en-US" dirty="0" err="1"/>
              <a:t>ecológico</a:t>
            </a:r>
            <a:r>
              <a:rPr lang="en-US" dirty="0"/>
              <a:t>, no </a:t>
            </a:r>
            <a:r>
              <a:rPr lang="en-US" dirty="0" err="1"/>
              <a:t>en</a:t>
            </a:r>
            <a:r>
              <a:rPr lang="en-US" dirty="0"/>
              <a:t> el </a:t>
            </a:r>
            <a:r>
              <a:rPr lang="en-US" dirty="0" err="1"/>
              <a:t>geográfico</a:t>
            </a:r>
            <a:r>
              <a:rPr lang="es-ES" dirty="0" smtClean="0"/>
              <a:t>”</a:t>
            </a:r>
            <a:endParaRPr lang="es-ES" dirty="0"/>
          </a:p>
        </p:txBody>
      </p:sp>
    </p:spTree>
    <p:extLst>
      <p:ext uri="{BB962C8B-B14F-4D97-AF65-F5344CB8AC3E}">
        <p14:creationId xmlns:p14="http://schemas.microsoft.com/office/powerpoint/2010/main" val="139334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r>
              <a:rPr lang="es-ES" dirty="0" smtClean="0"/>
              <a:t>Extrapolación</a:t>
            </a:r>
            <a:endParaRPr lang="es-ES" dirty="0"/>
          </a:p>
        </p:txBody>
      </p:sp>
      <p:sp>
        <p:nvSpPr>
          <p:cNvPr id="3" name="Content Placeholder 2"/>
          <p:cNvSpPr>
            <a:spLocks noGrp="1"/>
          </p:cNvSpPr>
          <p:nvPr>
            <p:ph idx="1"/>
          </p:nvPr>
        </p:nvSpPr>
        <p:spPr>
          <a:xfrm>
            <a:off x="457200" y="6045845"/>
            <a:ext cx="8229600" cy="608931"/>
          </a:xfrm>
        </p:spPr>
        <p:txBody>
          <a:bodyPr/>
          <a:lstStyle/>
          <a:p>
            <a:pPr marL="0" indent="0">
              <a:buNone/>
            </a:pPr>
            <a:r>
              <a:rPr lang="es-ES" sz="2400" dirty="0" smtClean="0"/>
              <a:t>Siempre obtienes un </a:t>
            </a:r>
            <a:r>
              <a:rPr lang="es-ES" sz="2400" dirty="0" smtClean="0"/>
              <a:t>resultado, </a:t>
            </a:r>
            <a:r>
              <a:rPr lang="es-ES" sz="2400" dirty="0" smtClean="0"/>
              <a:t>extrapolar</a:t>
            </a:r>
            <a:r>
              <a:rPr lang="es-ES" sz="2400" dirty="0" smtClean="0"/>
              <a:t> </a:t>
            </a:r>
            <a:r>
              <a:rPr lang="es-ES" sz="2400" dirty="0" smtClean="0"/>
              <a:t>es una mala idea</a:t>
            </a:r>
            <a:endParaRPr lang="es-ES" sz="2400" dirty="0"/>
          </a:p>
        </p:txBody>
      </p:sp>
      <p:pic>
        <p:nvPicPr>
          <p:cNvPr id="4" name="Picture 3"/>
          <p:cNvPicPr>
            <a:picLocks noChangeAspect="1"/>
          </p:cNvPicPr>
          <p:nvPr/>
        </p:nvPicPr>
        <p:blipFill>
          <a:blip r:embed="rId2"/>
          <a:stretch>
            <a:fillRect/>
          </a:stretch>
        </p:blipFill>
        <p:spPr>
          <a:xfrm>
            <a:off x="1331640" y="1052736"/>
            <a:ext cx="6791325" cy="4791075"/>
          </a:xfrm>
          <a:prstGeom prst="rect">
            <a:avLst/>
          </a:prstGeom>
        </p:spPr>
      </p:pic>
    </p:spTree>
    <p:extLst>
      <p:ext uri="{BB962C8B-B14F-4D97-AF65-F5344CB8AC3E}">
        <p14:creationId xmlns:p14="http://schemas.microsoft.com/office/powerpoint/2010/main" val="2455798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459681" y="518407"/>
            <a:ext cx="8072759" cy="6222961"/>
          </a:xfrm>
          <a:prstGeom prst="rect">
            <a:avLst/>
          </a:prstGeom>
        </p:spPr>
      </p:pic>
    </p:spTree>
    <p:extLst>
      <p:ext uri="{BB962C8B-B14F-4D97-AF65-F5344CB8AC3E}">
        <p14:creationId xmlns:p14="http://schemas.microsoft.com/office/powerpoint/2010/main" val="1985786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s-ES" sz="3600" dirty="0" smtClean="0"/>
              <a:t>El tema de las ausencias</a:t>
            </a:r>
            <a:endParaRPr lang="es-ES" sz="3600" dirty="0"/>
          </a:p>
        </p:txBody>
      </p:sp>
      <p:pic>
        <p:nvPicPr>
          <p:cNvPr id="4" name="Picture 3"/>
          <p:cNvPicPr>
            <a:picLocks noChangeAspect="1"/>
          </p:cNvPicPr>
          <p:nvPr/>
        </p:nvPicPr>
        <p:blipFill>
          <a:blip r:embed="rId2"/>
          <a:stretch>
            <a:fillRect/>
          </a:stretch>
        </p:blipFill>
        <p:spPr>
          <a:xfrm>
            <a:off x="171450" y="404664"/>
            <a:ext cx="8801100" cy="5657850"/>
          </a:xfrm>
          <a:prstGeom prst="rect">
            <a:avLst/>
          </a:prstGeom>
        </p:spPr>
      </p:pic>
    </p:spTree>
    <p:extLst>
      <p:ext uri="{BB962C8B-B14F-4D97-AF65-F5344CB8AC3E}">
        <p14:creationId xmlns:p14="http://schemas.microsoft.com/office/powerpoint/2010/main" val="3153611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9525" y="9525"/>
            <a:ext cx="9124950" cy="6838950"/>
          </a:xfrm>
          <a:prstGeom prst="rect">
            <a:avLst/>
          </a:prstGeom>
        </p:spPr>
      </p:pic>
    </p:spTree>
    <p:extLst>
      <p:ext uri="{BB962C8B-B14F-4D97-AF65-F5344CB8AC3E}">
        <p14:creationId xmlns:p14="http://schemas.microsoft.com/office/powerpoint/2010/main" val="1660085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pic>
        <p:nvPicPr>
          <p:cNvPr id="4" name="Picture 3"/>
          <p:cNvPicPr>
            <a:picLocks noChangeAspect="1"/>
          </p:cNvPicPr>
          <p:nvPr/>
        </p:nvPicPr>
        <p:blipFill>
          <a:blip r:embed="rId2"/>
          <a:stretch>
            <a:fillRect/>
          </a:stretch>
        </p:blipFill>
        <p:spPr>
          <a:xfrm>
            <a:off x="51242" y="1"/>
            <a:ext cx="8528560" cy="6453336"/>
          </a:xfrm>
          <a:prstGeom prst="rect">
            <a:avLst/>
          </a:prstGeom>
        </p:spPr>
      </p:pic>
      <p:sp>
        <p:nvSpPr>
          <p:cNvPr id="3" name="TextBox 2"/>
          <p:cNvSpPr txBox="1"/>
          <p:nvPr/>
        </p:nvSpPr>
        <p:spPr>
          <a:xfrm>
            <a:off x="971600" y="6525344"/>
            <a:ext cx="4775666" cy="369332"/>
          </a:xfrm>
          <a:prstGeom prst="rect">
            <a:avLst/>
          </a:prstGeom>
          <a:noFill/>
        </p:spPr>
        <p:txBody>
          <a:bodyPr wrap="none" rtlCol="0">
            <a:spAutoFit/>
          </a:bodyPr>
          <a:lstStyle/>
          <a:p>
            <a:r>
              <a:rPr lang="es-ES" dirty="0" err="1" smtClean="0"/>
              <a:t>Overfitting</a:t>
            </a:r>
            <a:r>
              <a:rPr lang="es-ES" dirty="0" smtClean="0"/>
              <a:t>/sobreajuste y calidad de los datos</a:t>
            </a:r>
            <a:endParaRPr lang="es-ES" dirty="0"/>
          </a:p>
        </p:txBody>
      </p:sp>
      <p:sp>
        <p:nvSpPr>
          <p:cNvPr id="5" name="Rectangle 4"/>
          <p:cNvSpPr/>
          <p:nvPr/>
        </p:nvSpPr>
        <p:spPr>
          <a:xfrm>
            <a:off x="7144211" y="5928869"/>
            <a:ext cx="1415772" cy="369332"/>
          </a:xfrm>
          <a:prstGeom prst="rect">
            <a:avLst/>
          </a:prstGeom>
        </p:spPr>
        <p:txBody>
          <a:bodyPr wrap="none">
            <a:spAutoFit/>
          </a:bodyPr>
          <a:lstStyle/>
          <a:p>
            <a:r>
              <a:rPr lang="es-ES" dirty="0"/>
              <a:t>(de J. Lobo)</a:t>
            </a:r>
            <a:endParaRPr lang="es-ES" dirty="0"/>
          </a:p>
        </p:txBody>
      </p:sp>
    </p:spTree>
    <p:extLst>
      <p:ext uri="{BB962C8B-B14F-4D97-AF65-F5344CB8AC3E}">
        <p14:creationId xmlns:p14="http://schemas.microsoft.com/office/powerpoint/2010/main" val="3388797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Sesgos</a:t>
            </a:r>
            <a:endParaRPr lang="es-ES" dirty="0"/>
          </a:p>
        </p:txBody>
      </p:sp>
      <p:pic>
        <p:nvPicPr>
          <p:cNvPr id="4" name="Content Placeholder 3"/>
          <p:cNvPicPr>
            <a:picLocks noGrp="1" noChangeAspect="1"/>
          </p:cNvPicPr>
          <p:nvPr>
            <p:ph idx="1"/>
          </p:nvPr>
        </p:nvPicPr>
        <p:blipFill>
          <a:blip r:embed="rId2"/>
          <a:stretch>
            <a:fillRect/>
          </a:stretch>
        </p:blipFill>
        <p:spPr>
          <a:xfrm>
            <a:off x="1187624" y="1322306"/>
            <a:ext cx="6408712" cy="5419062"/>
          </a:xfrm>
          <a:prstGeom prst="rect">
            <a:avLst/>
          </a:prstGeom>
        </p:spPr>
      </p:pic>
    </p:spTree>
    <p:extLst>
      <p:ext uri="{BB962C8B-B14F-4D97-AF65-F5344CB8AC3E}">
        <p14:creationId xmlns:p14="http://schemas.microsoft.com/office/powerpoint/2010/main" val="2086318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Interacciones biológicas</a:t>
            </a:r>
            <a:endParaRPr lang="es-ES" dirty="0"/>
          </a:p>
        </p:txBody>
      </p:sp>
      <p:sp>
        <p:nvSpPr>
          <p:cNvPr id="3" name="Content Placeholder 2"/>
          <p:cNvSpPr>
            <a:spLocks noGrp="1"/>
          </p:cNvSpPr>
          <p:nvPr>
            <p:ph idx="1"/>
          </p:nvPr>
        </p:nvSpPr>
        <p:spPr>
          <a:xfrm>
            <a:off x="107504" y="1412776"/>
            <a:ext cx="2458616" cy="690970"/>
          </a:xfrm>
        </p:spPr>
        <p:txBody>
          <a:bodyPr/>
          <a:lstStyle/>
          <a:p>
            <a:pPr marL="0" indent="0">
              <a:buNone/>
            </a:pPr>
            <a:r>
              <a:rPr lang="es-ES" sz="2000" i="1" dirty="0" err="1" smtClean="0"/>
              <a:t>Alytes</a:t>
            </a:r>
            <a:r>
              <a:rPr lang="es-ES" sz="2000" i="1" dirty="0" smtClean="0"/>
              <a:t> </a:t>
            </a:r>
            <a:r>
              <a:rPr lang="es-ES" sz="2000" i="1" dirty="0" err="1" smtClean="0"/>
              <a:t>cisternasii</a:t>
            </a:r>
            <a:r>
              <a:rPr lang="es-ES" sz="2000" i="1" dirty="0" smtClean="0"/>
              <a:t> </a:t>
            </a:r>
          </a:p>
          <a:p>
            <a:pPr marL="0" indent="0">
              <a:buNone/>
            </a:pPr>
            <a:r>
              <a:rPr lang="es-ES" sz="2000" dirty="0" smtClean="0"/>
              <a:t>(</a:t>
            </a:r>
            <a:r>
              <a:rPr lang="es-ES" sz="2000" dirty="0"/>
              <a:t>Sapo partero </a:t>
            </a:r>
            <a:r>
              <a:rPr lang="es-ES" sz="2000" dirty="0" err="1"/>
              <a:t>iberico</a:t>
            </a:r>
            <a:r>
              <a:rPr lang="es-ES" sz="2000" dirty="0" smtClean="0"/>
              <a:t>)</a:t>
            </a:r>
          </a:p>
          <a:p>
            <a:pPr marL="0" indent="0">
              <a:buNone/>
            </a:pPr>
            <a:endParaRPr lang="es-ES" sz="2800" dirty="0"/>
          </a:p>
        </p:txBody>
      </p:sp>
      <p:sp>
        <p:nvSpPr>
          <p:cNvPr id="4" name="Content Placeholder 2"/>
          <p:cNvSpPr txBox="1">
            <a:spLocks/>
          </p:cNvSpPr>
          <p:nvPr/>
        </p:nvSpPr>
        <p:spPr bwMode="auto">
          <a:xfrm>
            <a:off x="3318153" y="1436483"/>
            <a:ext cx="2664296" cy="7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000" i="1" dirty="0" err="1" smtClean="0"/>
              <a:t>Alytes</a:t>
            </a:r>
            <a:r>
              <a:rPr lang="es-ES" sz="2000" i="1" dirty="0"/>
              <a:t> </a:t>
            </a:r>
            <a:r>
              <a:rPr lang="es-ES" sz="2000" i="1" dirty="0" err="1"/>
              <a:t>dickhilleni</a:t>
            </a:r>
            <a:r>
              <a:rPr lang="es-ES" sz="2000" i="1" dirty="0"/>
              <a:t> </a:t>
            </a:r>
            <a:endParaRPr lang="es-ES" sz="2000" i="1" dirty="0" smtClean="0"/>
          </a:p>
          <a:p>
            <a:pPr marL="0" indent="0">
              <a:buNone/>
            </a:pPr>
            <a:r>
              <a:rPr lang="es-ES" sz="2000" dirty="0" smtClean="0"/>
              <a:t>(Sapo </a:t>
            </a:r>
            <a:r>
              <a:rPr lang="es-ES" sz="2000" dirty="0"/>
              <a:t>partero bético))</a:t>
            </a:r>
            <a:endParaRPr lang="es-ES" sz="2000" dirty="0" smtClean="0"/>
          </a:p>
          <a:p>
            <a:pPr marL="0" indent="0">
              <a:buFont typeface="Arial" charset="0"/>
              <a:buNone/>
            </a:pPr>
            <a:endParaRPr lang="es-ES" sz="2800" dirty="0"/>
          </a:p>
        </p:txBody>
      </p:sp>
      <p:sp>
        <p:nvSpPr>
          <p:cNvPr id="5" name="Content Placeholder 2"/>
          <p:cNvSpPr txBox="1">
            <a:spLocks/>
          </p:cNvSpPr>
          <p:nvPr/>
        </p:nvSpPr>
        <p:spPr bwMode="auto">
          <a:xfrm>
            <a:off x="6339382" y="1479569"/>
            <a:ext cx="2678612" cy="73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000" i="1" dirty="0" err="1" smtClean="0"/>
              <a:t>Alytes</a:t>
            </a:r>
            <a:r>
              <a:rPr lang="es-ES" sz="2000" i="1" dirty="0"/>
              <a:t> </a:t>
            </a:r>
            <a:r>
              <a:rPr lang="es-ES" sz="2000" i="1" dirty="0" err="1"/>
              <a:t>obstetricans</a:t>
            </a:r>
            <a:r>
              <a:rPr lang="es-ES" sz="2000" i="1" dirty="0"/>
              <a:t> </a:t>
            </a:r>
            <a:r>
              <a:rPr lang="es-ES" sz="2000" dirty="0" smtClean="0"/>
              <a:t>(Sapo </a:t>
            </a:r>
            <a:r>
              <a:rPr lang="es-ES" sz="2000" dirty="0"/>
              <a:t>partero común))</a:t>
            </a:r>
            <a:endParaRPr lang="es-ES" sz="2000" dirty="0" smtClean="0"/>
          </a:p>
          <a:p>
            <a:pPr marL="0" indent="0">
              <a:buFont typeface="Arial" charset="0"/>
              <a:buNone/>
            </a:pPr>
            <a:endParaRPr lang="es-ES" sz="2800" dirty="0"/>
          </a:p>
        </p:txBody>
      </p:sp>
      <p:pic>
        <p:nvPicPr>
          <p:cNvPr id="6" name="Picture 5"/>
          <p:cNvPicPr>
            <a:picLocks noChangeAspect="1"/>
          </p:cNvPicPr>
          <p:nvPr/>
        </p:nvPicPr>
        <p:blipFill>
          <a:blip r:embed="rId2"/>
          <a:stretch>
            <a:fillRect/>
          </a:stretch>
        </p:blipFill>
        <p:spPr>
          <a:xfrm>
            <a:off x="35496" y="2473622"/>
            <a:ext cx="2890664" cy="2404623"/>
          </a:xfrm>
          <a:prstGeom prst="rect">
            <a:avLst/>
          </a:prstGeom>
        </p:spPr>
      </p:pic>
      <p:pic>
        <p:nvPicPr>
          <p:cNvPr id="7" name="Picture 6"/>
          <p:cNvPicPr>
            <a:picLocks noChangeAspect="1"/>
          </p:cNvPicPr>
          <p:nvPr/>
        </p:nvPicPr>
        <p:blipFill>
          <a:blip r:embed="rId3"/>
          <a:stretch>
            <a:fillRect/>
          </a:stretch>
        </p:blipFill>
        <p:spPr>
          <a:xfrm>
            <a:off x="3066125" y="2554583"/>
            <a:ext cx="2939742" cy="2395670"/>
          </a:xfrm>
          <a:prstGeom prst="rect">
            <a:avLst/>
          </a:prstGeom>
        </p:spPr>
      </p:pic>
      <p:pic>
        <p:nvPicPr>
          <p:cNvPr id="8" name="Picture 7"/>
          <p:cNvPicPr>
            <a:picLocks noChangeAspect="1"/>
          </p:cNvPicPr>
          <p:nvPr/>
        </p:nvPicPr>
        <p:blipFill>
          <a:blip r:embed="rId4"/>
          <a:stretch>
            <a:fillRect/>
          </a:stretch>
        </p:blipFill>
        <p:spPr>
          <a:xfrm>
            <a:off x="6084168" y="2626592"/>
            <a:ext cx="3008621" cy="2323661"/>
          </a:xfrm>
          <a:prstGeom prst="rect">
            <a:avLst/>
          </a:prstGeom>
        </p:spPr>
      </p:pic>
      <p:sp>
        <p:nvSpPr>
          <p:cNvPr id="10" name="Rectangle 9"/>
          <p:cNvSpPr/>
          <p:nvPr/>
        </p:nvSpPr>
        <p:spPr>
          <a:xfrm>
            <a:off x="3203848" y="5971927"/>
            <a:ext cx="5814146" cy="769441"/>
          </a:xfrm>
          <a:prstGeom prst="rect">
            <a:avLst/>
          </a:prstGeom>
        </p:spPr>
        <p:txBody>
          <a:bodyPr wrap="square">
            <a:spAutoFit/>
          </a:bodyPr>
          <a:lstStyle/>
          <a:p>
            <a:r>
              <a:rPr lang="es-ES" sz="1100" dirty="0" err="1">
                <a:solidFill>
                  <a:schemeClr val="accent1">
                    <a:lumMod val="75000"/>
                  </a:schemeClr>
                </a:solidFill>
                <a:latin typeface="Calibri" panose="020F0502020204030204" pitchFamily="34" charset="0"/>
              </a:rPr>
              <a:t>Araújo</a:t>
            </a:r>
            <a:r>
              <a:rPr lang="es-ES" sz="1100" dirty="0">
                <a:solidFill>
                  <a:schemeClr val="accent1">
                    <a:lumMod val="75000"/>
                  </a:schemeClr>
                </a:solidFill>
                <a:latin typeface="Calibri" panose="020F0502020204030204" pitchFamily="34" charset="0"/>
              </a:rPr>
              <a:t>, M.B., </a:t>
            </a:r>
            <a:r>
              <a:rPr lang="es-ES" sz="1100" dirty="0" err="1">
                <a:solidFill>
                  <a:schemeClr val="accent1">
                    <a:lumMod val="75000"/>
                  </a:schemeClr>
                </a:solidFill>
                <a:latin typeface="Calibri" panose="020F0502020204030204" pitchFamily="34" charset="0"/>
              </a:rPr>
              <a:t>Guilhaumon</a:t>
            </a:r>
            <a:r>
              <a:rPr lang="es-ES" sz="1100" dirty="0">
                <a:solidFill>
                  <a:schemeClr val="accent1">
                    <a:lumMod val="75000"/>
                  </a:schemeClr>
                </a:solidFill>
                <a:latin typeface="Calibri" panose="020F0502020204030204" pitchFamily="34" charset="0"/>
              </a:rPr>
              <a:t> F., Neto D. R., Pozo, I., &amp; </a:t>
            </a:r>
            <a:r>
              <a:rPr lang="es-ES" sz="1100" dirty="0" err="1">
                <a:solidFill>
                  <a:schemeClr val="accent1">
                    <a:lumMod val="75000"/>
                  </a:schemeClr>
                </a:solidFill>
                <a:latin typeface="Calibri" panose="020F0502020204030204" pitchFamily="34" charset="0"/>
              </a:rPr>
              <a:t>Calmaestra</a:t>
            </a:r>
            <a:r>
              <a:rPr lang="es-ES" sz="1100" dirty="0">
                <a:solidFill>
                  <a:schemeClr val="accent1">
                    <a:lumMod val="75000"/>
                  </a:schemeClr>
                </a:solidFill>
                <a:latin typeface="Calibri" panose="020F0502020204030204" pitchFamily="34" charset="0"/>
              </a:rPr>
              <a:t> R. (2011) Impactos, Vulnerabilidad y Adaptación al Cambio Climático de la Biodiversidad Española. 2 Fauna de Vertebrados. Dirección general de medio Natural y Política Forestal. Ministerio de Medio Ambiente, y Medio Rural y Marino. Madrid, 640 pág</a:t>
            </a:r>
            <a:r>
              <a:rPr lang="es-ES" sz="1100" dirty="0" smtClean="0">
                <a:solidFill>
                  <a:schemeClr val="accent1">
                    <a:lumMod val="75000"/>
                  </a:schemeClr>
                </a:solidFill>
                <a:latin typeface="Calibri" panose="020F0502020204030204" pitchFamily="34" charset="0"/>
              </a:rPr>
              <a:t>. </a:t>
            </a:r>
            <a:endParaRPr lang="es-ES" sz="1100" dirty="0">
              <a:solidFill>
                <a:schemeClr val="accent1">
                  <a:lumMod val="75000"/>
                </a:schemeClr>
              </a:solidFill>
            </a:endParaRPr>
          </a:p>
        </p:txBody>
      </p:sp>
      <p:pic>
        <p:nvPicPr>
          <p:cNvPr id="1026" name="Picture 2" descr="http://eportal.mapama.gob.es/fototecaceneam/216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677" y="5004962"/>
            <a:ext cx="2567116" cy="1784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018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832" y="775245"/>
            <a:ext cx="8229600" cy="4525963"/>
          </a:xfrm>
        </p:spPr>
        <p:txBody>
          <a:bodyPr/>
          <a:lstStyle/>
          <a:p>
            <a:pPr marL="0" indent="0">
              <a:buNone/>
            </a:pPr>
            <a:r>
              <a:rPr lang="es-ES" dirty="0" smtClean="0"/>
              <a:t>“La </a:t>
            </a:r>
            <a:r>
              <a:rPr lang="es-ES" dirty="0" smtClean="0"/>
              <a:t>biodiversidad no se reparte </a:t>
            </a:r>
            <a:r>
              <a:rPr lang="es-ES" dirty="0" smtClean="0"/>
              <a:t>uniformemente en la Tierra”</a:t>
            </a:r>
            <a:endParaRPr lang="es-ES" dirty="0" smtClean="0"/>
          </a:p>
          <a:p>
            <a:pPr marL="352425" lvl="1"/>
            <a:r>
              <a:rPr lang="es-ES" dirty="0" smtClean="0"/>
              <a:t>Ni en los seres vivos</a:t>
            </a:r>
          </a:p>
          <a:p>
            <a:pPr marL="352425" lvl="1"/>
            <a:r>
              <a:rPr lang="es-ES" dirty="0" smtClean="0"/>
              <a:t>Ni </a:t>
            </a:r>
            <a:r>
              <a:rPr lang="es-ES" dirty="0" smtClean="0"/>
              <a:t>en el espacio</a:t>
            </a:r>
            <a:endParaRPr lang="es-ES" dirty="0"/>
          </a:p>
        </p:txBody>
      </p:sp>
      <p:pic>
        <p:nvPicPr>
          <p:cNvPr id="4" name="Picture 3"/>
          <p:cNvPicPr>
            <a:picLocks noChangeAspect="1"/>
          </p:cNvPicPr>
          <p:nvPr/>
        </p:nvPicPr>
        <p:blipFill>
          <a:blip r:embed="rId2"/>
          <a:stretch>
            <a:fillRect/>
          </a:stretch>
        </p:blipFill>
        <p:spPr>
          <a:xfrm>
            <a:off x="3377480" y="2564904"/>
            <a:ext cx="5766519" cy="4293096"/>
          </a:xfrm>
          <a:prstGeom prst="rect">
            <a:avLst/>
          </a:prstGeom>
        </p:spPr>
      </p:pic>
    </p:spTree>
    <p:extLst>
      <p:ext uri="{BB962C8B-B14F-4D97-AF65-F5344CB8AC3E}">
        <p14:creationId xmlns:p14="http://schemas.microsoft.com/office/powerpoint/2010/main" val="44366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575" y="219075"/>
            <a:ext cx="9086850" cy="6419850"/>
          </a:xfrm>
          <a:prstGeom prst="rect">
            <a:avLst/>
          </a:prstGeom>
        </p:spPr>
      </p:pic>
      <p:sp>
        <p:nvSpPr>
          <p:cNvPr id="5" name="Rectangle 4"/>
          <p:cNvSpPr/>
          <p:nvPr/>
        </p:nvSpPr>
        <p:spPr>
          <a:xfrm>
            <a:off x="2843809" y="6557948"/>
            <a:ext cx="6300192" cy="261610"/>
          </a:xfrm>
          <a:prstGeom prst="rect">
            <a:avLst/>
          </a:prstGeom>
        </p:spPr>
        <p:txBody>
          <a:bodyPr wrap="square">
            <a:spAutoFit/>
          </a:bodyPr>
          <a:lstStyle/>
          <a:p>
            <a:r>
              <a:rPr lang="es-ES" sz="1100" dirty="0"/>
              <a:t>Enrique Martínez-Meyer. </a:t>
            </a:r>
            <a:r>
              <a:rPr lang="es-ES" sz="1100" dirty="0" smtClean="0">
                <a:hlinkClick r:id="rId3"/>
              </a:rPr>
              <a:t>http</a:t>
            </a:r>
            <a:r>
              <a:rPr lang="es-ES" sz="1100" dirty="0">
                <a:hlinkClick r:id="rId3"/>
              </a:rPr>
              <a:t>://</a:t>
            </a:r>
            <a:r>
              <a:rPr lang="es-ES" sz="1100" dirty="0" smtClean="0">
                <a:hlinkClick r:id="rId3"/>
              </a:rPr>
              <a:t>www.recibio.net/wp-content/uploads/2014/01/Algoritmos_EMM.pdf</a:t>
            </a:r>
            <a:r>
              <a:rPr lang="es-ES" sz="1100" dirty="0" smtClean="0"/>
              <a:t> </a:t>
            </a:r>
            <a:endParaRPr lang="es-ES" sz="1100" dirty="0"/>
          </a:p>
        </p:txBody>
      </p:sp>
    </p:spTree>
    <p:extLst>
      <p:ext uri="{BB962C8B-B14F-4D97-AF65-F5344CB8AC3E}">
        <p14:creationId xmlns:p14="http://schemas.microsoft.com/office/powerpoint/2010/main" val="2380520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3" y="116632"/>
            <a:ext cx="8951193" cy="1143000"/>
          </a:xfrm>
        </p:spPr>
        <p:txBody>
          <a:bodyPr/>
          <a:lstStyle/>
          <a:p>
            <a:r>
              <a:rPr lang="es-ES" dirty="0" smtClean="0"/>
              <a:t>Los datos que usamos hay que citarlos</a:t>
            </a:r>
            <a:endParaRPr lang="es-ES" dirty="0"/>
          </a:p>
        </p:txBody>
      </p:sp>
      <p:sp>
        <p:nvSpPr>
          <p:cNvPr id="3" name="Content Placeholder 2"/>
          <p:cNvSpPr>
            <a:spLocks noGrp="1"/>
          </p:cNvSpPr>
          <p:nvPr>
            <p:ph idx="1"/>
          </p:nvPr>
        </p:nvSpPr>
        <p:spPr>
          <a:xfrm>
            <a:off x="-36512" y="1124744"/>
            <a:ext cx="8229600" cy="1012825"/>
          </a:xfrm>
        </p:spPr>
        <p:txBody>
          <a:bodyPr/>
          <a:lstStyle/>
          <a:p>
            <a:pPr lvl="1"/>
            <a:r>
              <a:rPr lang="es-ES" dirty="0" smtClean="0"/>
              <a:t>Mal</a:t>
            </a:r>
            <a:endParaRPr lang="es-E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498" y="2636912"/>
            <a:ext cx="5876925" cy="3095625"/>
          </a:xfrm>
          <a:prstGeom prst="rect">
            <a:avLst/>
          </a:prstGeom>
          <a:noFill/>
          <a:ln w="254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700808"/>
            <a:ext cx="7439025" cy="781050"/>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534351"/>
            <a:ext cx="7211659" cy="2207017"/>
          </a:xfrm>
          <a:prstGeom prst="rect">
            <a:avLst/>
          </a:prstGeom>
          <a:noFill/>
          <a:ln w="254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7" name="Content Placeholder 2"/>
          <p:cNvSpPr txBox="1">
            <a:spLocks/>
          </p:cNvSpPr>
          <p:nvPr/>
        </p:nvSpPr>
        <p:spPr bwMode="auto">
          <a:xfrm>
            <a:off x="-36512" y="2636912"/>
            <a:ext cx="3091173" cy="5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s-ES" dirty="0" smtClean="0"/>
              <a:t>Mejor</a:t>
            </a:r>
          </a:p>
        </p:txBody>
      </p:sp>
      <p:sp>
        <p:nvSpPr>
          <p:cNvPr id="8" name="Content Placeholder 2"/>
          <p:cNvSpPr txBox="1">
            <a:spLocks/>
          </p:cNvSpPr>
          <p:nvPr/>
        </p:nvSpPr>
        <p:spPr bwMode="auto">
          <a:xfrm>
            <a:off x="0" y="3896692"/>
            <a:ext cx="3091173" cy="65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s-ES" dirty="0" smtClean="0"/>
              <a:t>Ideal</a:t>
            </a:r>
          </a:p>
        </p:txBody>
      </p:sp>
      <p:sp>
        <p:nvSpPr>
          <p:cNvPr id="5" name="Rectangle 4"/>
          <p:cNvSpPr/>
          <p:nvPr/>
        </p:nvSpPr>
        <p:spPr>
          <a:xfrm rot="16200000">
            <a:off x="6665733" y="4442230"/>
            <a:ext cx="4416594" cy="369332"/>
          </a:xfrm>
          <a:prstGeom prst="rect">
            <a:avLst/>
          </a:prstGeom>
        </p:spPr>
        <p:txBody>
          <a:bodyPr wrap="none">
            <a:spAutoFit/>
          </a:bodyPr>
          <a:lstStyle/>
          <a:p>
            <a:r>
              <a:rPr lang="es-ES" dirty="0"/>
              <a:t>Ejemplo: </a:t>
            </a:r>
            <a:r>
              <a:rPr lang="es-ES" dirty="0">
                <a:hlinkClick r:id="rId5"/>
              </a:rPr>
              <a:t>https://</a:t>
            </a:r>
            <a:r>
              <a:rPr lang="es-ES" dirty="0" smtClean="0">
                <a:hlinkClick r:id="rId5"/>
              </a:rPr>
              <a:t>doi.org/10.15468/sssx1e</a:t>
            </a:r>
            <a:r>
              <a:rPr lang="es-ES" dirty="0" smtClean="0"/>
              <a:t> </a:t>
            </a:r>
            <a:endParaRPr lang="es-ES" dirty="0"/>
          </a:p>
        </p:txBody>
      </p:sp>
    </p:spTree>
    <p:extLst>
      <p:ext uri="{BB962C8B-B14F-4D97-AF65-F5344CB8AC3E}">
        <p14:creationId xmlns:p14="http://schemas.microsoft.com/office/powerpoint/2010/main" val="5732878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19100" y="5058207"/>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kern="1200" cap="all" baseline="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algn="r" eaLnBrk="1" hangingPunct="1">
              <a:defRPr/>
            </a:pPr>
            <a:endParaRPr lang="es-ES" sz="3300" i="0" dirty="0">
              <a:solidFill>
                <a:schemeClr val="tx1"/>
              </a:solidFill>
              <a:latin typeface="Helvetica LT Std Cond" pitchFamily="34" charset="0"/>
              <a:ea typeface="+mn-ea"/>
              <a:cs typeface="+mn-cs"/>
            </a:endParaRPr>
          </a:p>
        </p:txBody>
      </p:sp>
      <p:pic>
        <p:nvPicPr>
          <p:cNvPr id="2150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4525" y="333375"/>
            <a:ext cx="3019425"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161916" y="2786886"/>
            <a:ext cx="5554960" cy="2390353"/>
          </a:xfrm>
          <a:prstGeom prst="rect">
            <a:avLst/>
          </a:prstGeom>
          <a:noFill/>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400050" lvl="1" indent="-225425">
              <a:buFont typeface="Monotype Sorts" charset="2"/>
              <a:buNone/>
            </a:pPr>
            <a:r>
              <a:rPr lang="da-DK" sz="1400" dirty="0" smtClean="0">
                <a:solidFill>
                  <a:schemeClr val="accent1">
                    <a:lumMod val="75000"/>
                  </a:schemeClr>
                </a:solidFill>
                <a:latin typeface="Verdana" pitchFamily="34" charset="0"/>
                <a:ea typeface="Verdana" pitchFamily="34" charset="0"/>
                <a:cs typeface="Verdana" pitchFamily="34" charset="0"/>
              </a:rPr>
              <a:t>Francisco Pando </a:t>
            </a:r>
          </a:p>
          <a:p>
            <a:pPr marL="542925" lvl="1" indent="-225425">
              <a:buFont typeface="Monotype Sorts" charset="2"/>
              <a:buNone/>
            </a:pPr>
            <a:r>
              <a:rPr lang="da-DK" sz="1400" dirty="0" smtClean="0">
                <a:solidFill>
                  <a:schemeClr val="accent1">
                    <a:lumMod val="75000"/>
                  </a:schemeClr>
                </a:solidFill>
                <a:latin typeface="Verdana" pitchFamily="34" charset="0"/>
                <a:ea typeface="Verdana" pitchFamily="34" charset="0"/>
                <a:cs typeface="Verdana" pitchFamily="34" charset="0"/>
              </a:rPr>
              <a:t>	Real Jardín Botánico - CSIC</a:t>
            </a:r>
          </a:p>
          <a:p>
            <a:pPr marL="714375" lvl="1" indent="-177800">
              <a:lnSpc>
                <a:spcPct val="80000"/>
              </a:lnSpc>
              <a:buFont typeface="Monotype Sorts" charset="2"/>
              <a:buNone/>
            </a:pPr>
            <a:r>
              <a:rPr lang="da-DK" sz="1400" dirty="0" smtClean="0">
                <a:solidFill>
                  <a:schemeClr val="accent1">
                    <a:lumMod val="75000"/>
                  </a:schemeClr>
                </a:solidFill>
                <a:latin typeface="Verdana" pitchFamily="34" charset="0"/>
                <a:ea typeface="Verdana" pitchFamily="34" charset="0"/>
                <a:cs typeface="Verdana" pitchFamily="34" charset="0"/>
              </a:rPr>
              <a:t>Claudio Moyano 1, 28014 Madrid, España</a:t>
            </a:r>
          </a:p>
          <a:p>
            <a:pPr marL="714375" lvl="1" indent="-177800">
              <a:lnSpc>
                <a:spcPct val="80000"/>
              </a:lnSpc>
              <a:buFont typeface="Monotype Sorts" charset="2"/>
              <a:buNone/>
            </a:pPr>
            <a:r>
              <a:rPr lang="da-DK" sz="1400" dirty="0" smtClean="0">
                <a:solidFill>
                  <a:schemeClr val="accent1">
                    <a:lumMod val="75000"/>
                  </a:schemeClr>
                </a:solidFill>
                <a:hlinkClick r:id="rId4"/>
              </a:rPr>
              <a:t>pando@rjb.csic.es</a:t>
            </a:r>
            <a:r>
              <a:rPr lang="da-DK" sz="1400" dirty="0" smtClean="0">
                <a:solidFill>
                  <a:schemeClr val="accent1">
                    <a:lumMod val="75000"/>
                  </a:schemeClr>
                </a:solidFill>
              </a:rPr>
              <a:t> </a:t>
            </a:r>
          </a:p>
          <a:p>
            <a:pPr marL="714375" lvl="1" indent="-177800">
              <a:lnSpc>
                <a:spcPct val="80000"/>
              </a:lnSpc>
              <a:buFont typeface="Monotype Sorts" charset="2"/>
              <a:buNone/>
            </a:pPr>
            <a:endParaRPr lang="da-DK" sz="1400" dirty="0" smtClean="0">
              <a:solidFill>
                <a:schemeClr val="accent1">
                  <a:lumMod val="75000"/>
                </a:schemeClr>
              </a:solidFill>
            </a:endParaRPr>
          </a:p>
          <a:p>
            <a:pPr marL="714375" lvl="1" indent="-177800">
              <a:lnSpc>
                <a:spcPct val="80000"/>
              </a:lnSpc>
              <a:buFont typeface="Monotype Sorts" charset="2"/>
              <a:buNone/>
            </a:pPr>
            <a:endParaRPr lang="da-DK" sz="1400" dirty="0" smtClean="0">
              <a:solidFill>
                <a:schemeClr val="accent1">
                  <a:lumMod val="75000"/>
                </a:schemeClr>
              </a:solidFill>
            </a:endParaRPr>
          </a:p>
          <a:p>
            <a:pPr marL="714375" lvl="1" indent="-177800">
              <a:lnSpc>
                <a:spcPct val="80000"/>
              </a:lnSpc>
              <a:buFont typeface="Monotype Sorts" charset="2"/>
              <a:buNone/>
            </a:pPr>
            <a:endParaRPr lang="da-DK" sz="1400" dirty="0" smtClean="0">
              <a:solidFill>
                <a:schemeClr val="accent1">
                  <a:lumMod val="75000"/>
                </a:schemeClr>
              </a:solidFill>
            </a:endParaRPr>
          </a:p>
          <a:p>
            <a:pPr marL="714375" lvl="1" indent="-177800">
              <a:lnSpc>
                <a:spcPct val="80000"/>
              </a:lnSpc>
              <a:buFont typeface="Monotype Sorts" charset="2"/>
              <a:buNone/>
            </a:pPr>
            <a:r>
              <a:rPr lang="da-DK" sz="1200" dirty="0" smtClean="0">
                <a:solidFill>
                  <a:schemeClr val="accent1">
                    <a:lumMod val="75000"/>
                  </a:schemeClr>
                </a:solidFill>
                <a:hlinkClick r:id="rId5"/>
              </a:rPr>
              <a:t>http://creativecommons.org/licenses/by-sa/3.0/es/</a:t>
            </a:r>
            <a:r>
              <a:rPr lang="da-DK" sz="1200" dirty="0" smtClean="0">
                <a:solidFill>
                  <a:schemeClr val="accent1">
                    <a:lumMod val="75000"/>
                  </a:schemeClr>
                </a:solidFill>
              </a:rPr>
              <a:t> </a:t>
            </a:r>
          </a:p>
          <a:p>
            <a:pPr marL="714375" lvl="1" indent="-177800">
              <a:lnSpc>
                <a:spcPct val="80000"/>
              </a:lnSpc>
              <a:buFont typeface="Monotype Sorts" charset="2"/>
              <a:buNone/>
            </a:pPr>
            <a:endParaRPr lang="da-DK" sz="1600" dirty="0"/>
          </a:p>
        </p:txBody>
      </p:sp>
      <p:pic>
        <p:nvPicPr>
          <p:cNvPr id="9" name="Picture 6" descr="http://images.wikia.com/central/images/f/f3/1000px-cc-by-sa_icon-svg.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85807" y="4166408"/>
            <a:ext cx="1399059" cy="491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28861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685800"/>
          </a:xfrm>
        </p:spPr>
        <p:txBody>
          <a:bodyPr/>
          <a:lstStyle/>
          <a:p>
            <a:r>
              <a:rPr lang="en-US" sz="3200" dirty="0" err="1" smtClean="0"/>
              <a:t>Biodiversidad</a:t>
            </a:r>
            <a:r>
              <a:rPr lang="en-US" sz="3200" dirty="0" smtClean="0"/>
              <a:t>, </a:t>
            </a:r>
            <a:r>
              <a:rPr lang="en-US" sz="3200" dirty="0" err="1" smtClean="0"/>
              <a:t>organismos</a:t>
            </a:r>
            <a:r>
              <a:rPr lang="en-US" sz="3200" dirty="0" smtClean="0"/>
              <a:t>, </a:t>
            </a:r>
            <a:r>
              <a:rPr lang="en-US" sz="3200" dirty="0" err="1" smtClean="0"/>
              <a:t>especies</a:t>
            </a:r>
            <a:endParaRPr lang="en-US"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95" y="817773"/>
            <a:ext cx="7060765" cy="494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6003" y="5886449"/>
            <a:ext cx="7302501" cy="954107"/>
          </a:xfrm>
          <a:prstGeom prst="rect">
            <a:avLst/>
          </a:prstGeom>
          <a:noFill/>
        </p:spPr>
        <p:txBody>
          <a:bodyPr wrap="square" rtlCol="0">
            <a:spAutoFit/>
          </a:bodyPr>
          <a:lstStyle/>
          <a:p>
            <a:pPr algn="l"/>
            <a:r>
              <a:rPr lang="es-ES" sz="1400" dirty="0" smtClean="0">
                <a:latin typeface="Courier New" pitchFamily="49" charset="0"/>
                <a:cs typeface="Courier New" pitchFamily="49" charset="0"/>
              </a:rPr>
              <a:t>Picos y valles en la distribución de combinaciones genéticas. los valles separan poblaciones, subespecies, especies , según su profundidad; también representan combinaciones de bajo valor adaptativo </a:t>
            </a:r>
            <a:endParaRPr lang="en-US" sz="1400" dirty="0">
              <a:latin typeface="Courier New" pitchFamily="49" charset="0"/>
              <a:cs typeface="Courier New" pitchFamily="49" charset="0"/>
            </a:endParaRPr>
          </a:p>
        </p:txBody>
      </p:sp>
    </p:spTree>
    <p:extLst>
      <p:ext uri="{BB962C8B-B14F-4D97-AF65-F5344CB8AC3E}">
        <p14:creationId xmlns:p14="http://schemas.microsoft.com/office/powerpoint/2010/main" val="3565737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pic>
        <p:nvPicPr>
          <p:cNvPr id="4" name="Picture 3"/>
          <p:cNvPicPr>
            <a:picLocks noChangeAspect="1"/>
          </p:cNvPicPr>
          <p:nvPr/>
        </p:nvPicPr>
        <p:blipFill>
          <a:blip r:embed="rId2"/>
          <a:stretch>
            <a:fillRect/>
          </a:stretch>
        </p:blipFill>
        <p:spPr>
          <a:xfrm>
            <a:off x="22982" y="44624"/>
            <a:ext cx="9121018" cy="5925560"/>
          </a:xfrm>
          <a:prstGeom prst="rect">
            <a:avLst/>
          </a:prstGeom>
        </p:spPr>
      </p:pic>
      <p:pic>
        <p:nvPicPr>
          <p:cNvPr id="5" name="Picture 4"/>
          <p:cNvPicPr>
            <a:picLocks noChangeAspect="1"/>
          </p:cNvPicPr>
          <p:nvPr/>
        </p:nvPicPr>
        <p:blipFill>
          <a:blip r:embed="rId3"/>
          <a:stretch>
            <a:fillRect/>
          </a:stretch>
        </p:blipFill>
        <p:spPr>
          <a:xfrm>
            <a:off x="25153" y="5988682"/>
            <a:ext cx="9157530" cy="824694"/>
          </a:xfrm>
          <a:prstGeom prst="rect">
            <a:avLst/>
          </a:prstGeom>
        </p:spPr>
      </p:pic>
    </p:spTree>
    <p:extLst>
      <p:ext uri="{BB962C8B-B14F-4D97-AF65-F5344CB8AC3E}">
        <p14:creationId xmlns:p14="http://schemas.microsoft.com/office/powerpoint/2010/main" val="2575976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cstate="print"/>
          <a:srcRect/>
          <a:stretch>
            <a:fillRect/>
          </a:stretch>
        </p:blipFill>
        <p:spPr bwMode="auto">
          <a:xfrm>
            <a:off x="63500" y="1713185"/>
            <a:ext cx="9017000" cy="4956175"/>
          </a:xfrm>
          <a:prstGeom prst="rect">
            <a:avLst/>
          </a:prstGeom>
          <a:noFill/>
          <a:ln w="9525">
            <a:noFill/>
            <a:miter lim="800000"/>
            <a:headEnd/>
            <a:tailEnd/>
          </a:ln>
          <a:effectLst/>
        </p:spPr>
      </p:pic>
      <p:sp>
        <p:nvSpPr>
          <p:cNvPr id="2" name="Title 1"/>
          <p:cNvSpPr>
            <a:spLocks noGrp="1"/>
          </p:cNvSpPr>
          <p:nvPr>
            <p:ph type="title"/>
          </p:nvPr>
        </p:nvSpPr>
        <p:spPr>
          <a:xfrm>
            <a:off x="457200" y="274637"/>
            <a:ext cx="8229600" cy="1438547"/>
          </a:xfrm>
        </p:spPr>
        <p:txBody>
          <a:bodyPr/>
          <a:lstStyle/>
          <a:p>
            <a:r>
              <a:rPr lang="es-ES" sz="3200" dirty="0" smtClean="0"/>
              <a:t>Y </a:t>
            </a:r>
            <a:r>
              <a:rPr lang="es-ES" sz="3200" dirty="0" smtClean="0"/>
              <a:t>–sabiendo lo que sabemos--queremos </a:t>
            </a:r>
            <a:r>
              <a:rPr lang="es-ES" sz="3200" dirty="0" smtClean="0"/>
              <a:t>saber </a:t>
            </a:r>
            <a:r>
              <a:rPr lang="es-ES" sz="3200" dirty="0"/>
              <a:t>donde pueden estar (o donde están realmente</a:t>
            </a:r>
            <a:r>
              <a:rPr lang="es-ES" sz="3200" dirty="0" smtClean="0"/>
              <a:t>)</a:t>
            </a:r>
            <a:br>
              <a:rPr lang="es-ES" sz="3200" dirty="0" smtClean="0"/>
            </a:br>
            <a:r>
              <a:rPr lang="es-ES" sz="3200" dirty="0" smtClean="0"/>
              <a:t>&gt;&gt; Distribución de especies &lt;&lt;</a:t>
            </a:r>
            <a:endParaRPr lang="es-ES" dirty="0"/>
          </a:p>
        </p:txBody>
      </p:sp>
      <p:pic>
        <p:nvPicPr>
          <p:cNvPr id="5" name="Picture 12"/>
          <p:cNvPicPr>
            <a:picLocks noChangeAspect="1" noChangeArrowheads="1"/>
          </p:cNvPicPr>
          <p:nvPr/>
        </p:nvPicPr>
        <p:blipFill>
          <a:blip r:embed="rId3" cstate="print"/>
          <a:srcRect/>
          <a:stretch>
            <a:fillRect/>
          </a:stretch>
        </p:blipFill>
        <p:spPr bwMode="auto">
          <a:xfrm>
            <a:off x="76200" y="6610350"/>
            <a:ext cx="4597400" cy="323850"/>
          </a:xfrm>
          <a:prstGeom prst="rect">
            <a:avLst/>
          </a:prstGeom>
          <a:noFill/>
          <a:ln w="9525">
            <a:noFill/>
            <a:miter lim="800000"/>
            <a:headEnd/>
            <a:tailEnd/>
          </a:ln>
          <a:effectLst/>
        </p:spPr>
      </p:pic>
    </p:spTree>
    <p:extLst>
      <p:ext uri="{BB962C8B-B14F-4D97-AF65-F5344CB8AC3E}">
        <p14:creationId xmlns:p14="http://schemas.microsoft.com/office/powerpoint/2010/main" val="102995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Recurrimos a modelos</a:t>
            </a:r>
            <a:endParaRPr lang="es-ES" dirty="0"/>
          </a:p>
        </p:txBody>
      </p:sp>
      <p:pic>
        <p:nvPicPr>
          <p:cNvPr id="4" name="Picture 3"/>
          <p:cNvPicPr>
            <a:picLocks noChangeAspect="1"/>
          </p:cNvPicPr>
          <p:nvPr/>
        </p:nvPicPr>
        <p:blipFill>
          <a:blip r:embed="rId2"/>
          <a:stretch>
            <a:fillRect/>
          </a:stretch>
        </p:blipFill>
        <p:spPr>
          <a:xfrm>
            <a:off x="397443" y="1844824"/>
            <a:ext cx="8279013" cy="4858022"/>
          </a:xfrm>
          <a:prstGeom prst="rect">
            <a:avLst/>
          </a:prstGeom>
        </p:spPr>
      </p:pic>
      <p:sp>
        <p:nvSpPr>
          <p:cNvPr id="5" name="Rectangle 4"/>
          <p:cNvSpPr/>
          <p:nvPr/>
        </p:nvSpPr>
        <p:spPr>
          <a:xfrm>
            <a:off x="2987824" y="1231121"/>
            <a:ext cx="5936562" cy="461665"/>
          </a:xfrm>
          <a:prstGeom prst="rect">
            <a:avLst/>
          </a:prstGeom>
        </p:spPr>
        <p:txBody>
          <a:bodyPr wrap="none">
            <a:spAutoFit/>
          </a:bodyPr>
          <a:lstStyle/>
          <a:p>
            <a:r>
              <a:rPr lang="es-ES" sz="2400" dirty="0">
                <a:solidFill>
                  <a:srgbClr val="545454"/>
                </a:solidFill>
                <a:latin typeface="arial" panose="020B0604020202020204" pitchFamily="34" charset="0"/>
              </a:rPr>
              <a:t> </a:t>
            </a:r>
            <a:r>
              <a:rPr lang="es-ES" sz="2400" dirty="0" smtClean="0">
                <a:solidFill>
                  <a:srgbClr val="545454"/>
                </a:solidFill>
                <a:latin typeface="arial" panose="020B0604020202020204" pitchFamily="34" charset="0"/>
              </a:rPr>
              <a:t>…para explicar</a:t>
            </a:r>
            <a:r>
              <a:rPr lang="es-ES" sz="2400" dirty="0">
                <a:solidFill>
                  <a:srgbClr val="545454"/>
                </a:solidFill>
                <a:latin typeface="arial" panose="020B0604020202020204" pitchFamily="34" charset="0"/>
              </a:rPr>
              <a:t>, predecir, simular e </a:t>
            </a:r>
            <a:r>
              <a:rPr lang="es-ES" sz="2400" dirty="0">
                <a:solidFill>
                  <a:srgbClr val="6A6A6A"/>
                </a:solidFill>
                <a:latin typeface="arial" panose="020B0604020202020204" pitchFamily="34" charset="0"/>
              </a:rPr>
              <a:t>inferir</a:t>
            </a:r>
            <a:r>
              <a:rPr lang="es-ES" sz="2400" dirty="0">
                <a:solidFill>
                  <a:srgbClr val="545454"/>
                </a:solidFill>
                <a:latin typeface="arial" panose="020B0604020202020204" pitchFamily="34" charset="0"/>
              </a:rPr>
              <a:t>.</a:t>
            </a:r>
            <a:endParaRPr lang="es-ES" sz="2400" dirty="0"/>
          </a:p>
        </p:txBody>
      </p:sp>
    </p:spTree>
    <p:extLst>
      <p:ext uri="{BB962C8B-B14F-4D97-AF65-F5344CB8AC3E}">
        <p14:creationId xmlns:p14="http://schemas.microsoft.com/office/powerpoint/2010/main" val="2407082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19561</TotalTime>
  <Words>1121</Words>
  <Application>Microsoft Office PowerPoint</Application>
  <PresentationFormat>On-screen Show (4:3)</PresentationFormat>
  <Paragraphs>166</Paragraphs>
  <Slides>52</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Arial</vt:lpstr>
      <vt:lpstr>Arial</vt:lpstr>
      <vt:lpstr>Calibri</vt:lpstr>
      <vt:lpstr>Candara</vt:lpstr>
      <vt:lpstr>Consolas</vt:lpstr>
      <vt:lpstr>Courier New</vt:lpstr>
      <vt:lpstr>Helvetica LT Std Cond</vt:lpstr>
      <vt:lpstr>Monotype Sorts</vt:lpstr>
      <vt:lpstr>Segoe UI Symbol</vt:lpstr>
      <vt:lpstr>Times New Roman</vt:lpstr>
      <vt:lpstr>Verdana</vt:lpstr>
      <vt:lpstr>Office Theme</vt:lpstr>
      <vt:lpstr>Historias de datos y biodiversidad: especies invasoras y cambio climático</vt:lpstr>
      <vt:lpstr>Guión</vt:lpstr>
      <vt:lpstr>Datos y Ciencia</vt:lpstr>
      <vt:lpstr>Datos y Biología</vt:lpstr>
      <vt:lpstr>PowerPoint Presentation</vt:lpstr>
      <vt:lpstr>Biodiversidad, organismos, especies</vt:lpstr>
      <vt:lpstr>PowerPoint Presentation</vt:lpstr>
      <vt:lpstr>Y –sabiendo lo que sabemos--queremos saber donde pueden estar (o donde están realmente) &gt;&gt; Distribución de especies &lt;&lt;</vt:lpstr>
      <vt:lpstr>Recurrimos a modelos</vt:lpstr>
      <vt:lpstr>PowerPoint Presentation</vt:lpstr>
      <vt:lpstr>PowerPoint Presentation</vt:lpstr>
      <vt:lpstr>Marco conceptual. Diagrama BAM</vt:lpstr>
      <vt:lpstr>PowerPoint Presentation</vt:lpstr>
      <vt:lpstr>PowerPoint Presentation</vt:lpstr>
      <vt:lpstr>Porqué, para qué</vt:lpstr>
      <vt:lpstr>Aplicaciones. 1. descubrimiento de especies</vt:lpstr>
      <vt:lpstr>PowerPoint Presentation</vt:lpstr>
      <vt:lpstr>PowerPoint Presentation</vt:lpstr>
      <vt:lpstr>Aplicaciones. 2. Selección de espacios protegidos</vt:lpstr>
      <vt:lpstr>Aplicaciones. 3. Predicción del impacto del cambio climático en las especies</vt:lpstr>
      <vt:lpstr>PowerPoint Presentation</vt:lpstr>
      <vt:lpstr>PowerPoint Presentation</vt:lpstr>
      <vt:lpstr>Ej.: los sapos parteros</vt:lpstr>
      <vt:lpstr>Aplicaciones. 4. evolución de nicho y especiación</vt:lpstr>
      <vt:lpstr>PowerPoint Presentation</vt:lpstr>
      <vt:lpstr>PowerPoint Presentation</vt:lpstr>
      <vt:lpstr>Patrones de especiación</vt:lpstr>
      <vt:lpstr>Aplicaciones. 5. especies invasoras</vt:lpstr>
      <vt:lpstr>Proceso</vt:lpstr>
      <vt:lpstr>Predicción de la  expansión de especies invasoras</vt:lpstr>
      <vt:lpstr>PowerPoint Presentation</vt:lpstr>
      <vt:lpstr>Datos de biodiversidad</vt:lpstr>
      <vt:lpstr>El estándar de datos de GBIF: Darwin Core</vt:lpstr>
      <vt:lpstr>PowerPoint Presentation</vt:lpstr>
      <vt:lpstr>Darwin Core Georeference Terms (TDWG)</vt:lpstr>
      <vt:lpstr>Datos ambientales</vt:lpstr>
      <vt:lpstr>PowerPoint Presentation</vt:lpstr>
      <vt:lpstr>PowerPoint Presentation</vt:lpstr>
      <vt:lpstr>Herramientas /algoritmos</vt:lpstr>
      <vt:lpstr>PowerPoint Presentation</vt:lpstr>
      <vt:lpstr>Algunas cuestiones metodológicas</vt:lpstr>
      <vt:lpstr>Capacidad discriminante</vt:lpstr>
      <vt:lpstr>Extrapolación</vt:lpstr>
      <vt:lpstr>PowerPoint Presentation</vt:lpstr>
      <vt:lpstr>El tema de las ausencias</vt:lpstr>
      <vt:lpstr>PowerPoint Presentation</vt:lpstr>
      <vt:lpstr>PowerPoint Presentation</vt:lpstr>
      <vt:lpstr>Sesgos</vt:lpstr>
      <vt:lpstr>Interacciones biológicas</vt:lpstr>
      <vt:lpstr>PowerPoint Presentation</vt:lpstr>
      <vt:lpstr>Los datos que usamos hay que citarlos</vt:lpstr>
      <vt:lpstr>PowerPoint Presentation</vt:lpstr>
    </vt:vector>
  </TitlesOfParts>
  <Company>GBIF_ES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pando</dc:creator>
  <cp:lastModifiedBy>Paco Pando</cp:lastModifiedBy>
  <cp:revision>368</cp:revision>
  <dcterms:created xsi:type="dcterms:W3CDTF">2008-09-30T06:43:45Z</dcterms:created>
  <dcterms:modified xsi:type="dcterms:W3CDTF">2018-01-16T12:23:58Z</dcterms:modified>
</cp:coreProperties>
</file>