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78" r:id="rId3"/>
    <p:sldId id="263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72" r:id="rId12"/>
    <p:sldId id="273" r:id="rId13"/>
    <p:sldId id="274" r:id="rId14"/>
    <p:sldId id="275" r:id="rId15"/>
    <p:sldId id="276" r:id="rId16"/>
    <p:sldId id="277" r:id="rId17"/>
    <p:sldId id="265" r:id="rId18"/>
    <p:sldId id="266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9777D-6B3A-4E49-AD9C-5B9889947A8A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A1704-9C00-4480-BF62-BC2C2E055E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2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0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3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" y="981075"/>
            <a:ext cx="12240684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1" y="258764"/>
            <a:ext cx="191558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27651" y="2565401"/>
            <a:ext cx="6720416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fr-BE" noProof="0" smtClean="0"/>
              <a:t>Title</a:t>
            </a:r>
            <a:endParaRPr lang="en-GB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4917" y="3716339"/>
            <a:ext cx="11377083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noProof="0" smtClean="0"/>
              <a:t>Subtitle</a:t>
            </a:r>
            <a:endParaRPr lang="en-GB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BF317C-BE65-474D-A07F-9212CD70CAB7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689600" y="6659563"/>
            <a:ext cx="814917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59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43BDB5-3A4E-4338-ABF4-D31B3E02DC47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98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B980AF-FCD2-4126-AA65-A30FC2F1E0BE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92376"/>
            <a:ext cx="53848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492376"/>
            <a:ext cx="53848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062D81-4836-4E96-96AE-EF3328454DB1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19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30D7FF-E09E-4814-B985-325639C49730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06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CB20FF-2FD6-486A-8597-FE0F31F000DD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91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C3E74C-EEC1-4253-A239-21C5FB5A3661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56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09E1D1-DA4B-462B-9C5B-9C534D067626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5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7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CF5AB1-FB39-42D3-8683-3F64EB0ABC57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91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21E121-1780-423D-9CAD-163F8B102897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30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1" y="1339850"/>
            <a:ext cx="8089900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AFE285-3CC1-478A-BB04-CDBF6EE496DE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4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8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1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5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4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9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C588D-C04F-485C-8A75-2C67D1B08A35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8F6BB-A38A-406F-ACAA-79CD07E7446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9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339850"/>
            <a:ext cx="10972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492376"/>
            <a:ext cx="109728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smtClean="0"/>
              <a:t>Second level</a:t>
            </a:r>
            <a:endParaRPr lang="en-GB" smtClean="0"/>
          </a:p>
          <a:p>
            <a:pPr lvl="1"/>
            <a:r>
              <a:rPr lang="en-GB" smtClean="0"/>
              <a:t>Third level</a:t>
            </a:r>
          </a:p>
          <a:p>
            <a:pPr lvl="2"/>
            <a:r>
              <a:rPr lang="en-GB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AFE285-3CC1-478A-BB04-CDBF6EE496DE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1" y="6659564"/>
            <a:ext cx="814916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1" y="258764"/>
            <a:ext cx="1915583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marL="3587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hyperlink" Target="http://www.seadatanet.org/" TargetMode="External"/><Relationship Id="rId4" Type="http://schemas.openxmlformats.org/officeDocument/2006/relationships/image" Target="../media/image23.wmf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-465804"/>
            <a:ext cx="9144000" cy="2387600"/>
          </a:xfrm>
        </p:spPr>
        <p:txBody>
          <a:bodyPr/>
          <a:lstStyle/>
          <a:p>
            <a:r>
              <a:rPr lang="en-US" dirty="0" smtClean="0"/>
              <a:t>About the European </a:t>
            </a:r>
            <a:br>
              <a:rPr lang="en-US" dirty="0" smtClean="0"/>
            </a:br>
            <a:r>
              <a:rPr lang="en-US" dirty="0" smtClean="0"/>
              <a:t>Open Science Cloud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7324" y="2045954"/>
            <a:ext cx="9769642" cy="1655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Introductory Compilation by Jesus Marco</a:t>
            </a:r>
          </a:p>
          <a:p>
            <a:r>
              <a:rPr lang="en-US" sz="3200" dirty="0" smtClean="0"/>
              <a:t>IFCA (CSIC-University Cantabria)</a:t>
            </a:r>
            <a:endParaRPr lang="en-U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803" t="45916" r="11755" b="7700"/>
          <a:stretch/>
        </p:blipFill>
        <p:spPr>
          <a:xfrm>
            <a:off x="4523873" y="3433007"/>
            <a:ext cx="3994484" cy="27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SC: do we need more ambition? </a:t>
            </a:r>
            <a:br>
              <a:rPr lang="en-US" dirty="0" smtClean="0"/>
            </a:br>
            <a:r>
              <a:rPr lang="en-US" dirty="0" smtClean="0"/>
              <a:t>Or imagination?</a:t>
            </a:r>
            <a:endParaRPr lang="en-US" sz="5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01541"/>
            <a:ext cx="10808368" cy="5072514"/>
          </a:xfrm>
        </p:spPr>
        <p:txBody>
          <a:bodyPr>
            <a:normAutofit/>
          </a:bodyPr>
          <a:lstStyle/>
          <a:p>
            <a:r>
              <a:rPr lang="en-US" dirty="0" smtClean="0"/>
              <a:t>This is my main conclusion after seeing about 50 different presentations* on the European OSC from &gt;10 different meetings</a:t>
            </a:r>
          </a:p>
          <a:p>
            <a:r>
              <a:rPr lang="en-US" dirty="0" smtClean="0"/>
              <a:t>Why? Because we aim to do (methodologically) better what we already know how to do! …and in fact this is very important: </a:t>
            </a:r>
            <a:r>
              <a:rPr lang="en-US" b="1" dirty="0" smtClean="0"/>
              <a:t>exploit our best experiences to induce learning, in all fields!**</a:t>
            </a:r>
          </a:p>
          <a:p>
            <a:r>
              <a:rPr lang="en-US" b="1" dirty="0" smtClean="0"/>
              <a:t> </a:t>
            </a:r>
            <a:r>
              <a:rPr lang="en-US" dirty="0" smtClean="0"/>
              <a:t>However, we can (should?) be much more ambitious!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* I am of course aware that nobody shares ideas for free (even when talking about </a:t>
            </a:r>
            <a:r>
              <a:rPr lang="en-US" sz="2400" dirty="0" smtClean="0">
                <a:solidFill>
                  <a:srgbClr val="FF0000"/>
                </a:solidFill>
              </a:rPr>
              <a:t>OPENNESS</a:t>
            </a:r>
            <a:r>
              <a:rPr lang="en-US" sz="2400" dirty="0" smtClean="0"/>
              <a:t>): will new ideas flow only in (closed) proposals? assuring their funding? </a:t>
            </a:r>
          </a:p>
          <a:p>
            <a:pPr marL="0" indent="0">
              <a:buNone/>
            </a:pPr>
            <a:r>
              <a:rPr lang="en-US" sz="2400" i="1" dirty="0" smtClean="0"/>
              <a:t>**see: “Creating a Learning Society: A new approach to Growth” (</a:t>
            </a:r>
            <a:r>
              <a:rPr lang="en-US" sz="2400" i="1" dirty="0" err="1" smtClean="0"/>
              <a:t>Stiglitz&amp;Greenwald</a:t>
            </a:r>
            <a:r>
              <a:rPr lang="en-US" sz="2400" i="1" dirty="0" smtClean="0"/>
              <a:t>)</a:t>
            </a:r>
            <a:endParaRPr lang="en-US" sz="2400" b="1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ifcadivulgacion.files.wordpress.com/2013/07/ifca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3" y="5908586"/>
            <a:ext cx="2266783" cy="9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8994"/>
            <a:ext cx="10952747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Knowledge</a:t>
            </a:r>
            <a:r>
              <a:rPr lang="en-US" dirty="0"/>
              <a:t> </a:t>
            </a:r>
            <a:r>
              <a:rPr lang="en-US" dirty="0" smtClean="0"/>
              <a:t>sharing to produce new Knowledge!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34557"/>
            <a:ext cx="10808368" cy="5239498"/>
          </a:xfrm>
        </p:spPr>
        <p:txBody>
          <a:bodyPr>
            <a:normAutofit/>
          </a:bodyPr>
          <a:lstStyle/>
          <a:p>
            <a:r>
              <a:rPr lang="en-US" b="1" dirty="0" smtClean="0"/>
              <a:t>Think first about what you want to achieve, not how!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The real added value to the society of an E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0070C0"/>
                </a:solidFill>
              </a:rPr>
              <a:t>SC comes from enabling/promoting/exploring </a:t>
            </a:r>
            <a:r>
              <a:rPr lang="en-US" b="1" dirty="0" smtClean="0">
                <a:solidFill>
                  <a:srgbClr val="0070C0"/>
                </a:solidFill>
              </a:rPr>
              <a:t>knowledge sharing</a:t>
            </a:r>
          </a:p>
          <a:p>
            <a:r>
              <a:rPr lang="en-US" dirty="0" smtClean="0"/>
              <a:t>We can open all papers, all research data, give access to large supercomputers, to almost infinite storage…</a:t>
            </a:r>
          </a:p>
          <a:p>
            <a:r>
              <a:rPr lang="en-US" dirty="0" smtClean="0"/>
              <a:t>We can prepare DMP, VRE, and whatever…</a:t>
            </a:r>
          </a:p>
          <a:p>
            <a:pPr marL="0" indent="0">
              <a:buNone/>
            </a:pPr>
            <a:r>
              <a:rPr lang="en-US" dirty="0" smtClean="0"/>
              <a:t>… and then, what?</a:t>
            </a:r>
          </a:p>
          <a:p>
            <a:r>
              <a:rPr lang="en-US" dirty="0" smtClean="0"/>
              <a:t>Yes, all this is needed but what we really miss is to learn how to manage knowledge sharing… to produce new knowledge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https://ifcadivulgacion.files.wordpress.com/2013/07/ifca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3" y="5908586"/>
            <a:ext cx="2266783" cy="9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fcadivulgacion.files.wordpress.com/2013/07/ifca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3" y="5908586"/>
            <a:ext cx="2266783" cy="9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8994"/>
            <a:ext cx="10952747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</a:t>
            </a:r>
            <a:r>
              <a:rPr lang="en-US" dirty="0" smtClean="0"/>
              <a:t>this is not already working </a:t>
            </a:r>
            <a:r>
              <a:rPr lang="en-US" dirty="0" smtClean="0">
                <a:solidFill>
                  <a:srgbClr val="FF0000"/>
                </a:solidFill>
              </a:rPr>
              <a:t>in Europe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34557"/>
            <a:ext cx="10808368" cy="5239498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Said otherwise, why do we need a call for a Digital Single Market?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One could naively think: different conditions, legislation, </a:t>
            </a:r>
            <a:r>
              <a:rPr lang="en-US" dirty="0" err="1" smtClean="0">
                <a:solidFill>
                  <a:srgbClr val="0070C0"/>
                </a:solidFill>
              </a:rPr>
              <a:t>etc</a:t>
            </a:r>
            <a:r>
              <a:rPr lang="en-US" dirty="0" smtClean="0">
                <a:solidFill>
                  <a:srgbClr val="0070C0"/>
                </a:solidFill>
              </a:rPr>
              <a:t> per country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Yes, this is part of the problem, but not only</a:t>
            </a:r>
          </a:p>
          <a:p>
            <a:r>
              <a:rPr lang="en-US" dirty="0" smtClean="0"/>
              <a:t>Fragmentation of efforts</a:t>
            </a:r>
          </a:p>
          <a:p>
            <a:pPr lvl="1"/>
            <a:r>
              <a:rPr lang="en-US" dirty="0" smtClean="0"/>
              <a:t>At EU level, at national level, at regional level…</a:t>
            </a:r>
          </a:p>
          <a:p>
            <a:r>
              <a:rPr lang="en-US" dirty="0" smtClean="0"/>
              <a:t>Limited scope (again not enough ambition, including funding!)</a:t>
            </a:r>
          </a:p>
          <a:p>
            <a:r>
              <a:rPr lang="en-US" dirty="0" smtClean="0"/>
              <a:t>“Viscosity” of the system: it is very difficult to be “agile”</a:t>
            </a:r>
          </a:p>
          <a:p>
            <a:pPr lvl="1"/>
            <a:r>
              <a:rPr lang="en-US" dirty="0" smtClean="0"/>
              <a:t>Gathering the actors/stakeholders</a:t>
            </a:r>
          </a:p>
          <a:p>
            <a:pPr lvl="1"/>
            <a:r>
              <a:rPr lang="en-US" dirty="0" smtClean="0"/>
              <a:t>Solving legal issues, constraints from complex relationships…</a:t>
            </a:r>
          </a:p>
          <a:p>
            <a:pPr lvl="1"/>
            <a:r>
              <a:rPr lang="en-US" dirty="0" smtClean="0"/>
              <a:t>Governance and Funding mechanism</a:t>
            </a:r>
          </a:p>
          <a:p>
            <a:pPr lvl="1"/>
            <a:r>
              <a:rPr lang="en-US" dirty="0" smtClean="0"/>
              <a:t>Promoting the collaboration Academia-Industry</a:t>
            </a:r>
          </a:p>
          <a:p>
            <a:r>
              <a:rPr lang="en-US" dirty="0" smtClean="0"/>
              <a:t>We need a different model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fcadivulgacion.files.wordpress.com/2013/07/ifca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3" y="5908586"/>
            <a:ext cx="2266783" cy="9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994"/>
            <a:ext cx="10515600" cy="1325563"/>
          </a:xfrm>
        </p:spPr>
        <p:txBody>
          <a:bodyPr/>
          <a:lstStyle/>
          <a:p>
            <a:r>
              <a:rPr lang="en-US" dirty="0" smtClean="0"/>
              <a:t>Knowledge</a:t>
            </a:r>
            <a:r>
              <a:rPr lang="en-US" dirty="0"/>
              <a:t> </a:t>
            </a:r>
            <a:r>
              <a:rPr lang="en-US" dirty="0" smtClean="0"/>
              <a:t>sharing is the key!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9389" y="1334557"/>
            <a:ext cx="11405937" cy="52394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And, here is the proposal:</a:t>
            </a:r>
          </a:p>
          <a:p>
            <a:pPr marL="0" indent="0">
              <a:buNone/>
            </a:pPr>
            <a:r>
              <a:rPr lang="en-US" b="1" dirty="0" smtClean="0"/>
              <a:t>1) Consider REPUTATION as the only basis for the business model  </a:t>
            </a:r>
          </a:p>
          <a:p>
            <a:pPr marL="0" indent="0">
              <a:buNone/>
            </a:pPr>
            <a:r>
              <a:rPr lang="en-US" dirty="0" smtClean="0"/>
              <a:t>(notice that I use Reputation, built on peers, not Excellence, built on juries!) This has worked, and still works, in the Academy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b="1" dirty="0" smtClean="0"/>
              <a:t>2) Build a KNOWLEDGE layer to deliver/implement (2 in 1) the user interaction/feedback that exploits/provides this knowledge</a:t>
            </a:r>
          </a:p>
          <a:p>
            <a:pPr marL="0" indent="0">
              <a:buNone/>
            </a:pPr>
            <a:r>
              <a:rPr lang="en-US" dirty="0" smtClean="0"/>
              <a:t>The user connects to a (customized) portal and can explore the knowledge joining in one “single search query”: projects, organizations, researchers, </a:t>
            </a:r>
            <a:r>
              <a:rPr lang="en-US" b="1" dirty="0" smtClean="0">
                <a:solidFill>
                  <a:srgbClr val="FF0000"/>
                </a:solidFill>
              </a:rPr>
              <a:t>stakeholders</a:t>
            </a:r>
            <a:r>
              <a:rPr lang="en-US" dirty="0" smtClean="0"/>
              <a:t>, papers, solutions/services, data, software, sources, research infrastructures, e-infrastructures…and LEARNING/TRAINING/DEMO material</a:t>
            </a:r>
          </a:p>
          <a:p>
            <a:pPr lvl="1"/>
            <a:r>
              <a:rPr lang="en-US" dirty="0" smtClean="0"/>
              <a:t>With links among them</a:t>
            </a:r>
          </a:p>
          <a:p>
            <a:pPr lvl="1"/>
            <a:r>
              <a:rPr lang="en-US" dirty="0" smtClean="0"/>
              <a:t>With a reputation/interest score (that the user will modify according to experience/citation)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fcadivulgacion.files.wordpress.com/2013/07/ifca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3" y="5908586"/>
            <a:ext cx="2266783" cy="9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994"/>
            <a:ext cx="10515600" cy="1325563"/>
          </a:xfrm>
        </p:spPr>
        <p:txBody>
          <a:bodyPr/>
          <a:lstStyle/>
          <a:p>
            <a:r>
              <a:rPr lang="en-US" dirty="0" smtClean="0"/>
              <a:t>So, what’s new?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34557"/>
            <a:ext cx="10808368" cy="523949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We have managed quite well to share knowledge in many science fields, with more or less support &amp; technological tools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Remember the Web example, but also </a:t>
            </a:r>
            <a:r>
              <a:rPr lang="en-US" dirty="0" err="1" smtClean="0">
                <a:solidFill>
                  <a:srgbClr val="0070C0"/>
                </a:solidFill>
              </a:rPr>
              <a:t>arXiv</a:t>
            </a:r>
            <a:r>
              <a:rPr lang="en-US" dirty="0" smtClean="0">
                <a:solidFill>
                  <a:srgbClr val="0070C0"/>
                </a:solidFill>
              </a:rPr>
              <a:t>, open conferences, etc.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The OPEN approach worked also to “transfer” </a:t>
            </a:r>
          </a:p>
          <a:p>
            <a:r>
              <a:rPr lang="en-US" dirty="0" smtClean="0"/>
              <a:t>Many research centers have a good record on this!</a:t>
            </a:r>
          </a:p>
          <a:p>
            <a:r>
              <a:rPr lang="en-US" b="1" dirty="0" smtClean="0"/>
              <a:t>And reputation is (or was?) the key point for the business model!</a:t>
            </a:r>
          </a:p>
          <a:p>
            <a:r>
              <a:rPr lang="en-US" b="1" dirty="0" smtClean="0"/>
              <a:t>BUT </a:t>
            </a:r>
          </a:p>
          <a:p>
            <a:pPr lvl="1"/>
            <a:r>
              <a:rPr lang="en-US" b="1" dirty="0" smtClean="0"/>
              <a:t>At some point the funding authorities wanted to exploit further (IPR)</a:t>
            </a:r>
          </a:p>
          <a:p>
            <a:pPr lvl="1"/>
            <a:r>
              <a:rPr lang="en-US" b="1" dirty="0" smtClean="0"/>
              <a:t>Science got more and more specialized and fragmented</a:t>
            </a:r>
          </a:p>
          <a:p>
            <a:pPr lvl="1"/>
            <a:r>
              <a:rPr lang="en-US" b="1" dirty="0" smtClean="0"/>
              <a:t>And at the same time more and more Global!</a:t>
            </a:r>
          </a:p>
          <a:p>
            <a:pPr lvl="1"/>
            <a:r>
              <a:rPr lang="en-US" b="1" dirty="0" smtClean="0"/>
              <a:t>Much more complex models can be built using more and more information, computing and instrumentation </a:t>
            </a:r>
          </a:p>
          <a:p>
            <a:r>
              <a:rPr lang="en-US" b="1" dirty="0" smtClean="0"/>
              <a:t>AND KNOWLEDGE SYSTEMS EXPLOITING THIS POTENTIAL CAN BE BUILT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fcadivulgacion.files.wordpress.com/2013/07/ifca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3" y="5908586"/>
            <a:ext cx="2266783" cy="9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725" y="-247678"/>
            <a:ext cx="10515600" cy="1325563"/>
          </a:xfrm>
        </p:spPr>
        <p:txBody>
          <a:bodyPr/>
          <a:lstStyle/>
          <a:p>
            <a:r>
              <a:rPr lang="en-US" dirty="0" smtClean="0"/>
              <a:t>What do we want to achieve?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4032" y="628707"/>
            <a:ext cx="10808368" cy="5239498"/>
          </a:xfrm>
        </p:spPr>
        <p:txBody>
          <a:bodyPr>
            <a:normAutofit/>
          </a:bodyPr>
          <a:lstStyle/>
          <a:p>
            <a:r>
              <a:rPr lang="en-US" b="1" dirty="0" smtClean="0"/>
              <a:t>A platform that can enable knowledge sharing by researchers (in wide sense) with other researchers, companies, and the society</a:t>
            </a:r>
          </a:p>
          <a:p>
            <a:r>
              <a:rPr lang="en-US" b="1" dirty="0" smtClean="0"/>
              <a:t>Where the Governance is mainly based on reputation</a:t>
            </a:r>
          </a:p>
          <a:p>
            <a:pPr lvl="1"/>
            <a:r>
              <a:rPr lang="en-US" b="1" dirty="0" smtClean="0"/>
              <a:t>Not “only” on money, on national interests, etc.</a:t>
            </a:r>
          </a:p>
          <a:p>
            <a:pPr lvl="1"/>
            <a:r>
              <a:rPr lang="en-US" b="1" dirty="0" smtClean="0"/>
              <a:t>Governance focuses on the Science objectives and its Social impact</a:t>
            </a:r>
          </a:p>
          <a:p>
            <a:pPr lvl="1"/>
            <a:r>
              <a:rPr lang="en-US" b="1" dirty="0" smtClean="0"/>
              <a:t>And exploits the possibilities of “peer systems”</a:t>
            </a:r>
          </a:p>
          <a:p>
            <a:r>
              <a:rPr lang="en-US" b="1" dirty="0" smtClean="0"/>
              <a:t>Reputation links with the assignment of “criteria” on the interest of</a:t>
            </a:r>
          </a:p>
          <a:p>
            <a:pPr lvl="1"/>
            <a:r>
              <a:rPr lang="en-US" b="1" dirty="0" smtClean="0"/>
              <a:t>Final results (like papers, but also presentations, </a:t>
            </a:r>
            <a:r>
              <a:rPr lang="en-US" b="1" dirty="0" err="1" smtClean="0"/>
              <a:t>etc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Open Data (used in relevant results, re-used)</a:t>
            </a:r>
          </a:p>
          <a:p>
            <a:pPr lvl="1"/>
            <a:r>
              <a:rPr lang="en-US" b="1" dirty="0" smtClean="0"/>
              <a:t>Open Software and Algorithms (idem)</a:t>
            </a:r>
          </a:p>
          <a:p>
            <a:pPr lvl="1"/>
            <a:r>
              <a:rPr lang="en-US" b="1" dirty="0" smtClean="0"/>
              <a:t>Learning/training and Outreach material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Projects and Initiatives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808424" y="5640995"/>
            <a:ext cx="8906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AN AGORA FOR OPEN SCIENCE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34" y="2071524"/>
            <a:ext cx="1564373" cy="17526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4525" y="1341439"/>
            <a:ext cx="8574088" cy="936625"/>
          </a:xfrm>
        </p:spPr>
        <p:txBody>
          <a:bodyPr/>
          <a:lstStyle/>
          <a:p>
            <a:pPr algn="ctr">
              <a:defRPr/>
            </a:pPr>
            <a:r>
              <a:rPr lang="en-GB" sz="3200" kern="1200" dirty="0"/>
              <a:t>Specific Challenge</a:t>
            </a:r>
            <a:endParaRPr lang="en-US" sz="3200" dirty="0"/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1524000" y="2565400"/>
            <a:ext cx="8324193" cy="394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400050" indent="-3429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Font typeface="Wingdings" panose="05000000000000000000" pitchFamily="2" charset="2"/>
              <a:buChar char="Ø"/>
            </a:pPr>
            <a:r>
              <a:rPr lang="en-GB" sz="2400" dirty="0"/>
              <a:t>Research Infrastructures are characterized </a:t>
            </a:r>
            <a:br>
              <a:rPr lang="en-GB" sz="2400" dirty="0"/>
            </a:br>
            <a:r>
              <a:rPr lang="en-GB" sz="2400" dirty="0"/>
              <a:t>by the very significant data volumes they generate or collect, and handle. </a:t>
            </a:r>
          </a:p>
          <a:p>
            <a:pPr marL="400050" indent="-3429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Font typeface="Wingdings" panose="05000000000000000000" pitchFamily="2" charset="2"/>
              <a:buChar char="Ø"/>
            </a:pPr>
            <a:r>
              <a:rPr lang="en-GB" sz="2400" dirty="0"/>
              <a:t>These data are of interest to thousands of researchers across scientific disciplines and to other potential users via Open Access policies. </a:t>
            </a:r>
          </a:p>
          <a:p>
            <a:pPr marL="400050" indent="-342900" fontAlgn="base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Font typeface="Wingdings" panose="05000000000000000000" pitchFamily="2" charset="2"/>
              <a:buChar char="Ø"/>
            </a:pPr>
            <a:r>
              <a:rPr lang="en-GB" sz="2400" dirty="0"/>
              <a:t>Effective data preservation and open access for immediate and future sharing and re‐use is a fundamental component of today’s research infrastructures and Horizon 2020 actions. 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77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43BDB5-3A4E-4338-ABF4-D31B3E02DC47}" type="slidenum">
              <a:rPr lang="en-GB">
                <a:solidFill>
                  <a:srgbClr val="3333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847850" y="2057400"/>
            <a:ext cx="8496300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46088" indent="-446088" algn="just" fontAlgn="base">
              <a:spcBef>
                <a:spcPts val="12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anose="05000000000000000000" pitchFamily="2" charset="2"/>
              <a:buChar char="§"/>
            </a:pPr>
            <a:endParaRPr lang="en-GB" sz="2000" dirty="0">
              <a:solidFill>
                <a:srgbClr val="333399"/>
              </a:solidFill>
              <a:latin typeface="Verdana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</a:pPr>
            <a:endParaRPr lang="en-US" sz="2200" dirty="0">
              <a:solidFill>
                <a:srgbClr val="333399"/>
              </a:solidFill>
              <a:latin typeface="Tahoma" pitchFamily="34" charset="0"/>
            </a:endParaRPr>
          </a:p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333399"/>
              </a:solidFill>
              <a:latin typeface="Tahoma" pitchFamily="34" charset="0"/>
            </a:endParaRPr>
          </a:p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47850" y="4364039"/>
            <a:ext cx="84963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94977" y="1326406"/>
            <a:ext cx="5068913" cy="936625"/>
          </a:xfrm>
          <a:prstGeom prst="rect">
            <a:avLst/>
          </a:prstGeom>
        </p:spPr>
        <p:txBody>
          <a:bodyPr/>
          <a:lstStyle>
            <a:lvl1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kern="0" dirty="0">
                <a:latin typeface="Verdana"/>
              </a:rPr>
              <a:t>European Open </a:t>
            </a:r>
            <a:br>
              <a:rPr lang="en-GB" kern="0" dirty="0">
                <a:latin typeface="Verdana"/>
              </a:rPr>
            </a:br>
            <a:r>
              <a:rPr lang="en-GB" kern="0" dirty="0">
                <a:latin typeface="Verdana"/>
              </a:rPr>
              <a:t>Science Cloud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C3E74C-EEC1-4253-A239-21C5FB5A3661}" type="slidenum">
              <a:rPr lang="en-GB">
                <a:solidFill>
                  <a:srgbClr val="3333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>
              <a:solidFill>
                <a:srgbClr val="333399"/>
              </a:solidFill>
            </a:endParaRP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822775"/>
            <a:ext cx="792088" cy="58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 bwMode="auto">
          <a:xfrm>
            <a:off x="2423593" y="1412777"/>
            <a:ext cx="7958103" cy="4649577"/>
          </a:xfrm>
          <a:custGeom>
            <a:avLst/>
            <a:gdLst>
              <a:gd name="connsiteX0" fmla="*/ 0 w 7284720"/>
              <a:gd name="connsiteY0" fmla="*/ 0 h 4206240"/>
              <a:gd name="connsiteX1" fmla="*/ 403860 w 7284720"/>
              <a:gd name="connsiteY1" fmla="*/ 2164080 h 4206240"/>
              <a:gd name="connsiteX2" fmla="*/ 1508760 w 7284720"/>
              <a:gd name="connsiteY2" fmla="*/ 3497580 h 4206240"/>
              <a:gd name="connsiteX3" fmla="*/ 3688080 w 7284720"/>
              <a:gd name="connsiteY3" fmla="*/ 3992880 h 4206240"/>
              <a:gd name="connsiteX4" fmla="*/ 7284720 w 7284720"/>
              <a:gd name="connsiteY4" fmla="*/ 4206240 h 4206240"/>
              <a:gd name="connsiteX0" fmla="*/ 0 w 7284720"/>
              <a:gd name="connsiteY0" fmla="*/ 0 h 4206240"/>
              <a:gd name="connsiteX1" fmla="*/ 403860 w 7284720"/>
              <a:gd name="connsiteY1" fmla="*/ 2164080 h 4206240"/>
              <a:gd name="connsiteX2" fmla="*/ 1508760 w 7284720"/>
              <a:gd name="connsiteY2" fmla="*/ 3497580 h 4206240"/>
              <a:gd name="connsiteX3" fmla="*/ 3369351 w 7284720"/>
              <a:gd name="connsiteY3" fmla="*/ 4046220 h 4206240"/>
              <a:gd name="connsiteX4" fmla="*/ 7284720 w 7284720"/>
              <a:gd name="connsiteY4" fmla="*/ 4206240 h 4206240"/>
              <a:gd name="connsiteX0" fmla="*/ 0 w 7284720"/>
              <a:gd name="connsiteY0" fmla="*/ 0 h 4206240"/>
              <a:gd name="connsiteX1" fmla="*/ 403860 w 7284720"/>
              <a:gd name="connsiteY1" fmla="*/ 2164080 h 4206240"/>
              <a:gd name="connsiteX2" fmla="*/ 1286390 w 7284720"/>
              <a:gd name="connsiteY2" fmla="*/ 3566160 h 4206240"/>
              <a:gd name="connsiteX3" fmla="*/ 3369351 w 7284720"/>
              <a:gd name="connsiteY3" fmla="*/ 4046220 h 4206240"/>
              <a:gd name="connsiteX4" fmla="*/ 7284720 w 7284720"/>
              <a:gd name="connsiteY4" fmla="*/ 4206240 h 4206240"/>
              <a:gd name="connsiteX0" fmla="*/ 0 w 7284720"/>
              <a:gd name="connsiteY0" fmla="*/ 0 h 4206240"/>
              <a:gd name="connsiteX1" fmla="*/ 403860 w 7284720"/>
              <a:gd name="connsiteY1" fmla="*/ 2164080 h 4206240"/>
              <a:gd name="connsiteX2" fmla="*/ 1404987 w 7284720"/>
              <a:gd name="connsiteY2" fmla="*/ 3482340 h 4206240"/>
              <a:gd name="connsiteX3" fmla="*/ 3369351 w 7284720"/>
              <a:gd name="connsiteY3" fmla="*/ 4046220 h 4206240"/>
              <a:gd name="connsiteX4" fmla="*/ 7284720 w 7284720"/>
              <a:gd name="connsiteY4" fmla="*/ 420624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720" h="4206240">
                <a:moveTo>
                  <a:pt x="0" y="0"/>
                </a:moveTo>
                <a:cubicBezTo>
                  <a:pt x="76200" y="790575"/>
                  <a:pt x="169695" y="1583690"/>
                  <a:pt x="403860" y="2164080"/>
                </a:cubicBezTo>
                <a:cubicBezTo>
                  <a:pt x="638025" y="2744470"/>
                  <a:pt x="910739" y="3168650"/>
                  <a:pt x="1404987" y="3482340"/>
                </a:cubicBezTo>
                <a:cubicBezTo>
                  <a:pt x="1899235" y="3796030"/>
                  <a:pt x="2389396" y="3925570"/>
                  <a:pt x="3369351" y="4046220"/>
                </a:cubicBezTo>
                <a:cubicBezTo>
                  <a:pt x="4349307" y="4166870"/>
                  <a:pt x="5967730" y="4158615"/>
                  <a:pt x="7284720" y="4206240"/>
                </a:cubicBezTo>
              </a:path>
            </a:pathLst>
          </a:cu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fontAlgn="base">
              <a:spcBef>
                <a:spcPct val="0"/>
              </a:spcBef>
              <a:spcAft>
                <a:spcPct val="0"/>
              </a:spcAft>
            </a:pPr>
            <a:endParaRPr lang="en-GB" sz="1200" dirty="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280594" y="6196247"/>
            <a:ext cx="8101103" cy="2599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2279577" y="1277939"/>
            <a:ext cx="1" cy="4930774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rgbClr val="0F5494"/>
              </a:solidFill>
              <a:latin typeface="Verdana" pitchFamily="34" charset="0"/>
            </a:endParaRP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3036556" y="3068961"/>
            <a:ext cx="462528" cy="309634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Life sciences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628766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808080">
                    <a:lumMod val="50000"/>
                  </a:srgbClr>
                </a:solidFill>
                <a:latin typeface="EC Square Sans Pro Light" panose="020B0506000000020004" pitchFamily="34" charset="0"/>
              </a:rPr>
              <a:t>Lead users…	  	Scientific communities</a:t>
            </a:r>
            <a:r>
              <a:rPr lang="en-GB" b="1" dirty="0">
                <a:solidFill>
                  <a:srgbClr val="808080">
                    <a:lumMod val="50000"/>
                  </a:srgbClr>
                </a:solidFill>
                <a:latin typeface="EC Square Sans Pro Light" panose="020B0506000000020004" pitchFamily="34" charset="0"/>
                <a:cs typeface="Calibri" panose="020F0502020204030204" pitchFamily="34" charset="0"/>
              </a:rPr>
              <a:t>		    …long tail</a:t>
            </a: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567609" y="2410881"/>
            <a:ext cx="301025" cy="375442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Physics</a:t>
            </a: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3665144" y="3808205"/>
            <a:ext cx="406450" cy="235710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Earth sciences</a:t>
            </a: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4923401" y="4767763"/>
            <a:ext cx="468051" cy="139754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Economics</a:t>
            </a: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6147536" y="5340224"/>
            <a:ext cx="648072" cy="82508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Social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sciences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3487" y="1277939"/>
            <a:ext cx="461665" cy="46957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808080">
                    <a:lumMod val="50000"/>
                  </a:srgbClr>
                </a:solidFill>
                <a:latin typeface="EC Square Sans Pro Light" panose="020B0506000000020004" pitchFamily="34" charset="0"/>
              </a:rPr>
              <a:t>Scale of scientific activity  (data-driven science)</a:t>
            </a: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4295801" y="4240253"/>
            <a:ext cx="429249" cy="192505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Applied - engineering</a:t>
            </a: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5557825" y="5023538"/>
            <a:ext cx="383657" cy="114176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… … </a:t>
            </a: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7104113" y="5786740"/>
            <a:ext cx="998443" cy="37856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Humanities</a:t>
            </a: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8487912" y="5866735"/>
            <a:ext cx="1280497" cy="29857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87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EC Square Sans Pro" panose="020B0506040000020004" pitchFamily="34" charset="0"/>
              </a:rPr>
              <a:t>Citizen science</a:t>
            </a:r>
          </a:p>
        </p:txBody>
      </p:sp>
      <p:pic>
        <p:nvPicPr>
          <p:cNvPr id="23" name="Picture 94" descr="C:\Users\saraclo\Documents\EPOS%20logo2012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8" y="2913189"/>
            <a:ext cx="780218" cy="33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8" descr="eurov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40" y="1320055"/>
            <a:ext cx="1368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:\private\PanData\Logo\pandata-europe-shad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64" y="1518211"/>
            <a:ext cx="1187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327456"/>
            <a:ext cx="1504246" cy="46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1" descr="C:\Users\saraclo\Documents\dariah-e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32" y="4943210"/>
            <a:ext cx="1488604" cy="44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Curved Connector 27"/>
          <p:cNvCxnSpPr>
            <a:stCxn id="14" idx="0"/>
            <a:endCxn id="24" idx="1"/>
          </p:cNvCxnSpPr>
          <p:nvPr/>
        </p:nvCxnSpPr>
        <p:spPr bwMode="auto">
          <a:xfrm rot="5400000" flipH="1" flipV="1">
            <a:off x="2616564" y="1524006"/>
            <a:ext cx="988432" cy="785318"/>
          </a:xfrm>
          <a:prstGeom prst="curvedConnector2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9" name="Curved Connector 28"/>
          <p:cNvCxnSpPr>
            <a:stCxn id="12" idx="0"/>
            <a:endCxn id="7" idx="1"/>
          </p:cNvCxnSpPr>
          <p:nvPr/>
        </p:nvCxnSpPr>
        <p:spPr bwMode="auto">
          <a:xfrm rot="5400000" flipH="1" flipV="1">
            <a:off x="3233736" y="2150912"/>
            <a:ext cx="952132" cy="883964"/>
          </a:xfrm>
          <a:prstGeom prst="curvedConnector2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30" name="Curved Connector 29"/>
          <p:cNvCxnSpPr>
            <a:stCxn id="15" idx="0"/>
            <a:endCxn id="23" idx="1"/>
          </p:cNvCxnSpPr>
          <p:nvPr/>
        </p:nvCxnSpPr>
        <p:spPr bwMode="auto">
          <a:xfrm rot="5400000" flipH="1" flipV="1">
            <a:off x="3859239" y="3090087"/>
            <a:ext cx="727248" cy="708989"/>
          </a:xfrm>
          <a:prstGeom prst="curvedConnector2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31" name="Curved Connector 30"/>
          <p:cNvCxnSpPr>
            <a:stCxn id="17" idx="0"/>
            <a:endCxn id="26" idx="1"/>
          </p:cNvCxnSpPr>
          <p:nvPr/>
        </p:nvCxnSpPr>
        <p:spPr bwMode="auto">
          <a:xfrm rot="5400000" flipH="1" flipV="1">
            <a:off x="6398884" y="4634994"/>
            <a:ext cx="777919" cy="632540"/>
          </a:xfrm>
          <a:prstGeom prst="curvedConnector2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32" name="Curved Connector 31"/>
          <p:cNvCxnSpPr>
            <a:stCxn id="21" idx="0"/>
            <a:endCxn id="27" idx="1"/>
          </p:cNvCxnSpPr>
          <p:nvPr/>
        </p:nvCxnSpPr>
        <p:spPr bwMode="auto">
          <a:xfrm rot="5400000" flipH="1" flipV="1">
            <a:off x="7719845" y="5051051"/>
            <a:ext cx="619179" cy="852198"/>
          </a:xfrm>
          <a:prstGeom prst="curvedConnector2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33" name="Picture 8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84" y="980729"/>
            <a:ext cx="724834" cy="3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92" descr="C:\Users\saraclo\Documents\BMB 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2320578"/>
            <a:ext cx="1217713" cy="26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6" descr="http://www.seadatanet.org/extension/seadatanet2/design/skin-seadatanet2/images/Logo_SeaDataNet_fond_transparent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3320732"/>
            <a:ext cx="729137" cy="39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01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981200" y="2110608"/>
            <a:ext cx="8229600" cy="407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Pilot action demonstrating how wide availability of scientific data and data-analysis services can be ensured through a cloud infrastructure</a:t>
            </a:r>
          </a:p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Federation, networking and coordination of existing research infrastructures and scientific clouds for the purpose of increasing data findability, accessibility and interoperability </a:t>
            </a:r>
          </a:p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Improve the services provided to research communities, and facilitating re-use of data </a:t>
            </a:r>
            <a:br>
              <a:rPr lang="en-GB" sz="2400" dirty="0">
                <a:solidFill>
                  <a:srgbClr val="0F5494"/>
                </a:solidFill>
                <a:latin typeface="Verdana"/>
              </a:rPr>
            </a:br>
            <a:r>
              <a:rPr lang="en-GB" sz="2400" dirty="0">
                <a:solidFill>
                  <a:srgbClr val="0F5494"/>
                </a:solidFill>
                <a:latin typeface="Verdana"/>
              </a:rPr>
              <a:t>by a wider user community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</a:pPr>
            <a:endParaRPr lang="en-US" sz="2200" dirty="0">
              <a:solidFill>
                <a:srgbClr val="0F5494"/>
              </a:solidFill>
              <a:latin typeface="Tahoma" pitchFamily="34" charset="0"/>
            </a:endParaRPr>
          </a:p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0F5494"/>
              </a:solidFill>
              <a:latin typeface="Tahoma" pitchFamily="34" charset="0"/>
            </a:endParaRPr>
          </a:p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0F5494"/>
              </a:solidFill>
              <a:latin typeface="Tahoma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47850" y="4364039"/>
            <a:ext cx="84963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19288" y="1339851"/>
            <a:ext cx="8229600" cy="936625"/>
          </a:xfrm>
          <a:prstGeom prst="rect">
            <a:avLst/>
          </a:prstGeom>
        </p:spPr>
        <p:txBody>
          <a:bodyPr/>
          <a:lstStyle>
            <a:lvl1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kern="0" dirty="0">
                <a:latin typeface="Verdana"/>
              </a:rPr>
              <a:t>Scope</a:t>
            </a:r>
          </a:p>
          <a:p>
            <a:endParaRPr lang="en-GB" kern="0" dirty="0">
              <a:latin typeface="Verdana"/>
            </a:endParaRP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77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43BDB5-3A4E-4338-ABF4-D31B3E02DC47}" type="slidenum">
              <a:rPr lang="en-GB">
                <a:solidFill>
                  <a:srgbClr val="3333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65891" y="2143125"/>
            <a:ext cx="8828689" cy="407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Design a stakeholder driven governance framework, with the involvement of the research user community, the research infrastructures and the research funding bodies to ensure sustainability </a:t>
            </a:r>
          </a:p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Address the storage, access and re-use needs for data and knowledge from Horizon 2020 projects, as well as the needs of the ‘long tail of science’, including orphaned scientific communities</a:t>
            </a:r>
          </a:p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Build on existing infrastructures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F5494"/>
              </a:solidFill>
              <a:latin typeface="Verdana"/>
            </a:endParaRPr>
          </a:p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0F5494"/>
              </a:solidFill>
              <a:latin typeface="Tahoma" pitchFamily="34" charset="0"/>
            </a:endParaRPr>
          </a:p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0F5494"/>
              </a:solidFill>
              <a:latin typeface="Tahoma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47850" y="4364039"/>
            <a:ext cx="84963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19288" y="1339851"/>
            <a:ext cx="8229600" cy="936625"/>
          </a:xfrm>
          <a:prstGeom prst="rect">
            <a:avLst/>
          </a:prstGeom>
        </p:spPr>
        <p:txBody>
          <a:bodyPr/>
          <a:lstStyle>
            <a:lvl1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kern="0" dirty="0">
                <a:latin typeface="Verdana"/>
              </a:rPr>
              <a:t>Activities</a:t>
            </a:r>
          </a:p>
          <a:p>
            <a:endParaRPr lang="en-GB" i="1" kern="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7948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526" t="12456" r="12544" b="6920"/>
          <a:stretch/>
        </p:blipFill>
        <p:spPr>
          <a:xfrm>
            <a:off x="344905" y="0"/>
            <a:ext cx="11502190" cy="6780653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792471" y="5839329"/>
            <a:ext cx="5934433" cy="8181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13187" y="2000249"/>
            <a:ext cx="8797159" cy="458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Facilitate access of researchers across all scientific disciplines to the broadest possible set of data</a:t>
            </a:r>
          </a:p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Provide a governance and business model that sets the rules for the use of data, deals with issues related to privacy, sensitivity, copyright and security and oversees the provision of services</a:t>
            </a:r>
          </a:p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Create a cross-border and multi-disciplinary open innovation environment for research data, knowledge and services </a:t>
            </a:r>
          </a:p>
          <a:p>
            <a:pPr marL="446088" indent="-446088" fontAlgn="base">
              <a:spcBef>
                <a:spcPts val="12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F5494"/>
                </a:solidFill>
                <a:latin typeface="Verdana"/>
              </a:rPr>
              <a:t>Foster the establishment of global standards, ontologies and interoperability for scientific data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Clr>
                <a:srgbClr val="0F5494"/>
              </a:buClr>
              <a:buSzPct val="130000"/>
            </a:pPr>
            <a:endParaRPr lang="en-US" sz="2200" dirty="0">
              <a:solidFill>
                <a:srgbClr val="0F5494"/>
              </a:solidFill>
              <a:latin typeface="Tahoma" pitchFamily="34" charset="0"/>
            </a:endParaRPr>
          </a:p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0F5494"/>
              </a:solidFill>
              <a:latin typeface="Tahoma" pitchFamily="34" charset="0"/>
            </a:endParaRPr>
          </a:p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0F5494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0F5494"/>
              </a:solidFill>
              <a:latin typeface="Tahoma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47850" y="4364039"/>
            <a:ext cx="84963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46088" indent="-446088" algn="just" fontAlgn="base">
              <a:spcBef>
                <a:spcPct val="50000"/>
              </a:spcBef>
              <a:spcAft>
                <a:spcPct val="0"/>
              </a:spcAft>
              <a:buClr>
                <a:srgbClr val="333399"/>
              </a:buClr>
              <a:buSzPct val="130000"/>
              <a:buFont typeface="Wingdings" pitchFamily="2" charset="2"/>
              <a:buChar char=""/>
            </a:pPr>
            <a:endParaRPr lang="en-US" sz="2200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19288" y="1339851"/>
            <a:ext cx="8229600" cy="936625"/>
          </a:xfrm>
          <a:prstGeom prst="rect">
            <a:avLst/>
          </a:prstGeom>
        </p:spPr>
        <p:txBody>
          <a:bodyPr/>
          <a:lstStyle>
            <a:lvl1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kern="0" dirty="0">
                <a:latin typeface="Verdana"/>
              </a:rPr>
              <a:t>Expected Impact</a:t>
            </a:r>
          </a:p>
        </p:txBody>
      </p:sp>
    </p:spTree>
    <p:extLst>
      <p:ext uri="{BB962C8B-B14F-4D97-AF65-F5344CB8AC3E}">
        <p14:creationId xmlns:p14="http://schemas.microsoft.com/office/powerpoint/2010/main" val="34732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859" t="10585" r="9211" b="8011"/>
          <a:stretch/>
        </p:blipFill>
        <p:spPr>
          <a:xfrm>
            <a:off x="1082835" y="623116"/>
            <a:ext cx="10772275" cy="60204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6491" t="20566" r="19298" b="24854"/>
          <a:stretch/>
        </p:blipFill>
        <p:spPr>
          <a:xfrm>
            <a:off x="401053" y="125210"/>
            <a:ext cx="4170947" cy="199430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2505" y="5935578"/>
            <a:ext cx="6272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http://bookshop.europa.eu/en/open-innovation-open-science-open-to-the-world-pbKI0416263/downloads/KI-04-16-263-EN-N/KI0416263ENN_002.pdf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71" t="18070" r="16491" b="8791"/>
          <a:stretch/>
        </p:blipFill>
        <p:spPr>
          <a:xfrm>
            <a:off x="838200" y="192504"/>
            <a:ext cx="10198264" cy="64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473" t="21345" r="18596" b="16121"/>
          <a:stretch/>
        </p:blipFill>
        <p:spPr>
          <a:xfrm>
            <a:off x="449179" y="160420"/>
            <a:ext cx="11325728" cy="643288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0653" y="6368716"/>
            <a:ext cx="772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Source: </a:t>
            </a:r>
            <a:r>
              <a:rPr lang="en-US" dirty="0"/>
              <a:t>http://ec.europa.eu/research/consultations/science-2.0/background.pdf</a:t>
            </a:r>
          </a:p>
        </p:txBody>
      </p:sp>
    </p:spTree>
    <p:extLst>
      <p:ext uri="{BB962C8B-B14F-4D97-AF65-F5344CB8AC3E}">
        <p14:creationId xmlns:p14="http://schemas.microsoft.com/office/powerpoint/2010/main" val="38281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158" t="19162" r="16755" b="30624"/>
          <a:stretch/>
        </p:blipFill>
        <p:spPr>
          <a:xfrm>
            <a:off x="272716" y="256674"/>
            <a:ext cx="7378851" cy="32021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3332" t="18850" r="22983" b="10819"/>
          <a:stretch/>
        </p:blipFill>
        <p:spPr>
          <a:xfrm>
            <a:off x="579807" y="3458817"/>
            <a:ext cx="4427621" cy="3262839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4573145" y="2502569"/>
            <a:ext cx="2918518" cy="8181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2018" t="19162" r="20702" b="6920"/>
          <a:stretch/>
        </p:blipFill>
        <p:spPr>
          <a:xfrm>
            <a:off x="7154779" y="29534"/>
            <a:ext cx="5037221" cy="36564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3631" t="18254" r="10297" b="8413"/>
          <a:stretch/>
        </p:blipFill>
        <p:spPr>
          <a:xfrm>
            <a:off x="5007428" y="2962141"/>
            <a:ext cx="7184572" cy="389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8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018" t="18226" r="23860" b="6608"/>
          <a:stretch/>
        </p:blipFill>
        <p:spPr>
          <a:xfrm>
            <a:off x="240631" y="365125"/>
            <a:ext cx="6176211" cy="53159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544" t="9649" r="29737" b="10506"/>
          <a:stretch/>
        </p:blipFill>
        <p:spPr>
          <a:xfrm>
            <a:off x="6288506" y="593556"/>
            <a:ext cx="5813602" cy="611204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555832" y="64170"/>
            <a:ext cx="201587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EU COUNCIL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5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439" t="17291" r="24298" b="8167"/>
          <a:stretch/>
        </p:blipFill>
        <p:spPr>
          <a:xfrm>
            <a:off x="0" y="119125"/>
            <a:ext cx="7491664" cy="62495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913" t="20254" r="48246" b="12222"/>
          <a:stretch/>
        </p:blipFill>
        <p:spPr>
          <a:xfrm>
            <a:off x="7491664" y="-229196"/>
            <a:ext cx="4908884" cy="6946232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7781567" y="256677"/>
            <a:ext cx="2918518" cy="8181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825" t="18070" r="12895" b="9571"/>
          <a:stretch/>
        </p:blipFill>
        <p:spPr>
          <a:xfrm>
            <a:off x="-20915" y="80210"/>
            <a:ext cx="6132960" cy="669575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4035" t="18070" r="13509" b="7232"/>
          <a:stretch/>
        </p:blipFill>
        <p:spPr>
          <a:xfrm>
            <a:off x="5999750" y="1604209"/>
            <a:ext cx="6079955" cy="36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0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_Master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1001</Words>
  <Application>Microsoft Office PowerPoint</Application>
  <PresentationFormat>Panorámica</PresentationFormat>
  <Paragraphs>112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EC Square Sans Pro</vt:lpstr>
      <vt:lpstr>EC Square Sans Pro Light</vt:lpstr>
      <vt:lpstr>Tahoma</vt:lpstr>
      <vt:lpstr>Verdana</vt:lpstr>
      <vt:lpstr>Wingdings</vt:lpstr>
      <vt:lpstr>Tema de Office</vt:lpstr>
      <vt:lpstr>Slide_Master</vt:lpstr>
      <vt:lpstr>About the European  Open Science Cloud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EOSC: do we need more ambition?  Or imagination?</vt:lpstr>
      <vt:lpstr>Knowledge sharing to produce new Knowledge!</vt:lpstr>
      <vt:lpstr>Why this is not already working in Europe?</vt:lpstr>
      <vt:lpstr>Knowledge sharing is the key!</vt:lpstr>
      <vt:lpstr>So, what’s new?</vt:lpstr>
      <vt:lpstr>What do we want to achieve?</vt:lpstr>
      <vt:lpstr>Specific Challenge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Jesus</cp:lastModifiedBy>
  <cp:revision>7</cp:revision>
  <dcterms:created xsi:type="dcterms:W3CDTF">2016-06-07T21:22:46Z</dcterms:created>
  <dcterms:modified xsi:type="dcterms:W3CDTF">2016-06-08T15:36:34Z</dcterms:modified>
</cp:coreProperties>
</file>