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  <p:sldMasterId id="2147483689" r:id="rId4"/>
    <p:sldMasterId id="2147483700" r:id="rId5"/>
    <p:sldMasterId id="2147483706" r:id="rId6"/>
    <p:sldMasterId id="2147483712" r:id="rId7"/>
    <p:sldMasterId id="2147483718" r:id="rId8"/>
  </p:sldMasterIdLst>
  <p:notesMasterIdLst>
    <p:notesMasterId r:id="rId36"/>
  </p:notesMasterIdLst>
  <p:handoutMasterIdLst>
    <p:handoutMasterId r:id="rId37"/>
  </p:handoutMasterIdLst>
  <p:sldIdLst>
    <p:sldId id="280" r:id="rId9"/>
    <p:sldId id="291" r:id="rId10"/>
    <p:sldId id="344" r:id="rId11"/>
    <p:sldId id="345" r:id="rId12"/>
    <p:sldId id="368" r:id="rId13"/>
    <p:sldId id="375" r:id="rId14"/>
    <p:sldId id="374" r:id="rId15"/>
    <p:sldId id="352" r:id="rId16"/>
    <p:sldId id="376" r:id="rId17"/>
    <p:sldId id="353" r:id="rId18"/>
    <p:sldId id="354" r:id="rId19"/>
    <p:sldId id="355" r:id="rId20"/>
    <p:sldId id="357" r:id="rId21"/>
    <p:sldId id="358" r:id="rId22"/>
    <p:sldId id="360" r:id="rId23"/>
    <p:sldId id="361" r:id="rId24"/>
    <p:sldId id="362" r:id="rId25"/>
    <p:sldId id="364" r:id="rId26"/>
    <p:sldId id="365" r:id="rId27"/>
    <p:sldId id="294" r:id="rId28"/>
    <p:sldId id="295" r:id="rId29"/>
    <p:sldId id="296" r:id="rId30"/>
    <p:sldId id="377" r:id="rId31"/>
    <p:sldId id="379" r:id="rId32"/>
    <p:sldId id="378" r:id="rId33"/>
    <p:sldId id="366" r:id="rId34"/>
    <p:sldId id="284" r:id="rId35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707" autoAdjust="0"/>
  </p:normalViewPr>
  <p:slideViewPr>
    <p:cSldViewPr showGuides="1">
      <p:cViewPr varScale="1">
        <p:scale>
          <a:sx n="62" d="100"/>
          <a:sy n="62" d="100"/>
        </p:scale>
        <p:origin x="60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C98F682-7966-4F36-8C65-12C6AC282E64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7037CF-4AF3-4EA8-B0EF-23260E3D633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BA4EA1F-7887-426C-BD0E-29F38E7AB4A2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EF58AE9-46A5-49CB-B815-3CC2120EE87D}" type="slidenum">
              <a:rPr lang="nl-NL" smtClean="0"/>
              <a:pPr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41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32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 userDrawn="1"/>
        </p:nvSpPr>
        <p:spPr bwMode="auto">
          <a:xfrm>
            <a:off x="323850" y="6381750"/>
            <a:ext cx="4259263" cy="3222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336699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 smtClean="0"/>
              <a:t>ROEM+ </a:t>
            </a:r>
            <a:r>
              <a:rPr lang="es-ES" dirty="0"/>
              <a:t>(</a:t>
            </a:r>
            <a:r>
              <a:rPr lang="es-ES" dirty="0" smtClean="0"/>
              <a:t>LIFE11 ENV/ES/5990). 14-05-2015. Vinuesa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312878-A95F-4B41-BB14-4F1E288E1BB4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12/04/2016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ABE754-84D4-4AC8-B02D-65A9A3081DA4}" type="slidenum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/>
          <p:cNvSpPr txBox="1">
            <a:spLocks noChangeArrowheads="1"/>
          </p:cNvSpPr>
          <p:nvPr userDrawn="1"/>
        </p:nvSpPr>
        <p:spPr bwMode="auto">
          <a:xfrm>
            <a:off x="457200" y="836613"/>
            <a:ext cx="8229600" cy="1655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es-E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b="1">
                <a:solidFill>
                  <a:srgbClr val="336699"/>
                </a:solidFill>
                <a:latin typeface="Tahoma" panose="020B0604030504040204" pitchFamily="34" charset="0"/>
              </a:rPr>
              <a:t>SANePLAN – Planificación integrada y gestión sostenible de infraestructuras de saneamiento a través de tecnología de precisión innovadora (LIFE12 ENV/ES/687)</a:t>
            </a:r>
            <a:endParaRPr lang="fr-BE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3">
              <a:lnSpc>
                <a:spcPct val="150000"/>
              </a:lnSpc>
              <a:buFontTx/>
              <a:buChar char="–"/>
              <a:defRPr/>
            </a:pPr>
            <a:endParaRPr lang="en-U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2">
              <a:lnSpc>
                <a:spcPct val="150000"/>
              </a:lnSpc>
              <a:defRPr/>
            </a:pPr>
            <a:endParaRPr lang="en-US" sz="2000">
              <a:solidFill>
                <a:srgbClr val="3366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 userDrawn="1"/>
        </p:nvSpPr>
        <p:spPr bwMode="auto">
          <a:xfrm>
            <a:off x="323850" y="6381750"/>
            <a:ext cx="4259263" cy="3222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336699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 smtClean="0"/>
              <a:t>ROEM+ </a:t>
            </a:r>
            <a:r>
              <a:rPr lang="es-ES" dirty="0"/>
              <a:t>(</a:t>
            </a:r>
            <a:r>
              <a:rPr lang="es-ES" dirty="0" smtClean="0"/>
              <a:t>LIFE11 ENV/ES/5990). 12-11-2014. </a:t>
            </a:r>
            <a:r>
              <a:rPr lang="es-ES" dirty="0"/>
              <a:t>Pontevedra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BCC32-16A3-443C-863C-918C32CFD21C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12/04/2016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82EDE4-8DE6-476C-AF8E-B3CE05B9BA3A}" type="slidenum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/>
          <p:cNvSpPr txBox="1">
            <a:spLocks noChangeArrowheads="1"/>
          </p:cNvSpPr>
          <p:nvPr userDrawn="1"/>
        </p:nvSpPr>
        <p:spPr bwMode="auto">
          <a:xfrm>
            <a:off x="457200" y="836613"/>
            <a:ext cx="8229600" cy="1655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es-E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b="1">
                <a:solidFill>
                  <a:srgbClr val="336699"/>
                </a:solidFill>
                <a:latin typeface="Tahoma" panose="020B0604030504040204" pitchFamily="34" charset="0"/>
              </a:rPr>
              <a:t>SANePLAN – Planificación integrada y gestión sostenible de infraestructuras de saneamiento a través de tecnología de precisión innovadora (LIFE12 ENV/ES/687)</a:t>
            </a:r>
            <a:endParaRPr lang="fr-BE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3">
              <a:lnSpc>
                <a:spcPct val="150000"/>
              </a:lnSpc>
              <a:buFontTx/>
              <a:buChar char="–"/>
              <a:defRPr/>
            </a:pPr>
            <a:endParaRPr lang="en-U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2">
              <a:lnSpc>
                <a:spcPct val="150000"/>
              </a:lnSpc>
              <a:defRPr/>
            </a:pPr>
            <a:endParaRPr lang="en-US" sz="2000">
              <a:solidFill>
                <a:srgbClr val="3366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 userDrawn="1"/>
        </p:nvSpPr>
        <p:spPr bwMode="auto">
          <a:xfrm>
            <a:off x="323850" y="6381750"/>
            <a:ext cx="4259263" cy="3222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336699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 smtClean="0"/>
              <a:t>ROEM+ </a:t>
            </a:r>
            <a:r>
              <a:rPr lang="es-ES" dirty="0"/>
              <a:t>(</a:t>
            </a:r>
            <a:r>
              <a:rPr lang="es-ES" dirty="0" smtClean="0"/>
              <a:t>LIFE11 ENV/ES/5990). 12-11-2014. </a:t>
            </a:r>
            <a:r>
              <a:rPr lang="es-ES" dirty="0"/>
              <a:t>Pontevedra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BCC32-16A3-443C-863C-918C32CFD21C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12/04/2016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82EDE4-8DE6-476C-AF8E-B3CE05B9BA3A}" type="slidenum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/>
          <p:cNvSpPr txBox="1">
            <a:spLocks noChangeArrowheads="1"/>
          </p:cNvSpPr>
          <p:nvPr userDrawn="1"/>
        </p:nvSpPr>
        <p:spPr bwMode="auto">
          <a:xfrm>
            <a:off x="457200" y="836613"/>
            <a:ext cx="8229600" cy="1655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es-E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b="1">
                <a:solidFill>
                  <a:srgbClr val="336699"/>
                </a:solidFill>
                <a:latin typeface="Tahoma" panose="020B0604030504040204" pitchFamily="34" charset="0"/>
              </a:rPr>
              <a:t>SANePLAN – Planificación integrada y gestión sostenible de infraestructuras de saneamiento a través de tecnología de precisión innovadora (LIFE12 ENV/ES/687)</a:t>
            </a:r>
            <a:endParaRPr lang="fr-BE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3">
              <a:lnSpc>
                <a:spcPct val="150000"/>
              </a:lnSpc>
              <a:buFontTx/>
              <a:buChar char="–"/>
              <a:defRPr/>
            </a:pPr>
            <a:endParaRPr lang="en-U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2">
              <a:lnSpc>
                <a:spcPct val="150000"/>
              </a:lnSpc>
              <a:defRPr/>
            </a:pPr>
            <a:endParaRPr lang="en-US" sz="2000">
              <a:solidFill>
                <a:srgbClr val="3366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 userDrawn="1"/>
        </p:nvSpPr>
        <p:spPr bwMode="auto">
          <a:xfrm>
            <a:off x="323850" y="6381750"/>
            <a:ext cx="4259263" cy="3222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336699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 smtClean="0"/>
              <a:t>ROEM+ </a:t>
            </a:r>
            <a:r>
              <a:rPr lang="es-ES" dirty="0"/>
              <a:t>(</a:t>
            </a:r>
            <a:r>
              <a:rPr lang="es-ES" dirty="0" smtClean="0"/>
              <a:t>LIFE11 ENV/ES/5990). 12-11-2014. </a:t>
            </a:r>
            <a:r>
              <a:rPr lang="es-ES" dirty="0"/>
              <a:t>Pontevedra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/>
          <p:cNvSpPr txBox="1">
            <a:spLocks noChangeArrowheads="1"/>
          </p:cNvSpPr>
          <p:nvPr userDrawn="1"/>
        </p:nvSpPr>
        <p:spPr bwMode="auto">
          <a:xfrm>
            <a:off x="457200" y="836613"/>
            <a:ext cx="8229600" cy="1655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es-E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b="1">
                <a:solidFill>
                  <a:srgbClr val="336699"/>
                </a:solidFill>
                <a:latin typeface="Tahoma" panose="020B0604030504040204" pitchFamily="34" charset="0"/>
              </a:rPr>
              <a:t>SANePLAN – Planificación integrada y gestión sostenible de infraestructuras de saneamiento a través de tecnología de precisión innovadora (LIFE12 ENV/ES/687)</a:t>
            </a:r>
            <a:endParaRPr lang="fr-BE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3">
              <a:lnSpc>
                <a:spcPct val="150000"/>
              </a:lnSpc>
              <a:buFontTx/>
              <a:buChar char="–"/>
              <a:defRPr/>
            </a:pPr>
            <a:endParaRPr lang="en-U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2">
              <a:lnSpc>
                <a:spcPct val="150000"/>
              </a:lnSpc>
              <a:defRPr/>
            </a:pPr>
            <a:endParaRPr lang="en-US" sz="2000">
              <a:solidFill>
                <a:srgbClr val="3366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7D3D-751A-4866-9621-683776A9E66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C011-D4B3-4F61-A1D0-37D722B6B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3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Picture 4" descr="Gues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60205"/>
            <a:ext cx="1409638" cy="5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729517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 userDrawn="1"/>
        </p:nvSpPr>
        <p:spPr>
          <a:xfrm>
            <a:off x="1890517" y="6488113"/>
            <a:ext cx="6857947" cy="369322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defTabSz="914305">
              <a:defRPr/>
            </a:pPr>
            <a:r>
              <a:rPr lang="es-ES" dirty="0" smtClean="0">
                <a:solidFill>
                  <a:srgbClr val="000000"/>
                </a:solidFill>
              </a:rPr>
              <a:t>5th </a:t>
            </a:r>
            <a:r>
              <a:rPr lang="es-ES" dirty="0" err="1" smtClean="0">
                <a:solidFill>
                  <a:srgbClr val="000000"/>
                </a:solidFill>
              </a:rPr>
              <a:t>LifeWatch</a:t>
            </a:r>
            <a:r>
              <a:rPr lang="es-ES" dirty="0" smtClean="0">
                <a:solidFill>
                  <a:srgbClr val="000000"/>
                </a:solidFill>
              </a:rPr>
              <a:t> e-</a:t>
            </a:r>
            <a:r>
              <a:rPr lang="es-ES" dirty="0" err="1" smtClean="0">
                <a:solidFill>
                  <a:srgbClr val="000000"/>
                </a:solidFill>
              </a:rPr>
              <a:t>Infrastructure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Construction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Operational</a:t>
            </a:r>
            <a:r>
              <a:rPr lang="es-ES" dirty="0" smtClean="0">
                <a:solidFill>
                  <a:srgbClr val="000000"/>
                </a:solidFill>
              </a:rPr>
              <a:t> Meeting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-27384"/>
            <a:ext cx="7200800" cy="90805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452596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 lvl="0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/>
          </a:p>
        </p:txBody>
      </p:sp>
      <p:pic>
        <p:nvPicPr>
          <p:cNvPr id="7" name="Afbeelding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1656184" cy="36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004773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pPr/>
              <a:t>‹Nº›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Insert footer here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pPr/>
              <a:t>4/12/2016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72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>
          <p15:clr>
            <a:srgbClr val="F26B43"/>
          </p15:clr>
        </p15:guide>
        <p15:guide id="2" pos="295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38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7" y="2261190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28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0" i="1" kern="1200" noProof="0" dirty="0" smtClean="0">
                <a:solidFill>
                  <a:schemeClr val="tx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You are invited</a:t>
            </a:r>
            <a:r>
              <a:rPr lang="en-GB" sz="2800" b="0" i="1" kern="1200" baseline="0" noProof="0" dirty="0" smtClean="0">
                <a:solidFill>
                  <a:schemeClr val="tx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to the LW CC meeting at 17h on Monday 18</a:t>
            </a:r>
            <a:r>
              <a:rPr lang="en-GB" sz="2800" b="0" i="1" kern="1200" baseline="30000" noProof="0" dirty="0" smtClean="0">
                <a:solidFill>
                  <a:schemeClr val="tx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</a:t>
            </a:r>
            <a:r>
              <a:rPr lang="en-GB" sz="2800" b="0" i="1" kern="1200" baseline="0" noProof="0" dirty="0" smtClean="0">
                <a:solidFill>
                  <a:schemeClr val="tx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and on Thursday 21</a:t>
            </a:r>
            <a:r>
              <a:rPr lang="en-GB" sz="2800" b="0" i="1" kern="1200" baseline="30000" noProof="0" dirty="0" smtClean="0">
                <a:solidFill>
                  <a:schemeClr val="tx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st</a:t>
            </a:r>
            <a:r>
              <a:rPr lang="en-GB" sz="2800" b="0" i="1" kern="1200" baseline="0" noProof="0" dirty="0" smtClean="0">
                <a:solidFill>
                  <a:schemeClr val="tx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</a:t>
            </a:r>
            <a:endParaRPr lang="en-GB" sz="2800" b="0" i="1" kern="1200" noProof="0" dirty="0" smtClean="0">
              <a:solidFill>
                <a:schemeClr val="tx1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2"/>
          <p:cNvSpPr txBox="1"/>
          <p:nvPr userDrawn="1"/>
        </p:nvSpPr>
        <p:spPr>
          <a:xfrm>
            <a:off x="818059" y="764704"/>
            <a:ext cx="749835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l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FF000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  <a:p>
            <a:pPr algn="l"/>
            <a:endParaRPr lang="en-GB" sz="28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" y="6453188"/>
            <a:ext cx="9180513" cy="4048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9350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2781300"/>
            <a:ext cx="5543550" cy="9080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   Haga clic para modificar el estilo de título del patrón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453189"/>
            <a:ext cx="57610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  <a:cs typeface="+mn-cs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463" y="6453188"/>
            <a:ext cx="96361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+mn-lt"/>
                <a:cs typeface="+mn-cs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fld id="{3DB19FF6-9573-49EC-AD1E-FFCCD9662449}" type="slidenum">
              <a:rPr lang="es-ES">
                <a:solidFill>
                  <a:srgbClr val="000000"/>
                </a:solidFill>
              </a:rPr>
              <a:pPr defTabSz="9143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" y="6453188"/>
            <a:ext cx="8602663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6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 advTm="10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5"/>
        </a:buBlip>
        <a:defRPr sz="2000">
          <a:solidFill>
            <a:schemeClr val="tx1"/>
          </a:solidFill>
          <a:latin typeface="+mn-lt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4210050" y="414655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fr-FR" sz="2400" smtClean="0">
              <a:solidFill>
                <a:prstClr val="black"/>
              </a:solidFill>
            </a:endParaRPr>
          </a:p>
        </p:txBody>
      </p:sp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1725613" y="401320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sp>
        <p:nvSpPr>
          <p:cNvPr id="1028" name="Rectangle 28"/>
          <p:cNvSpPr>
            <a:spLocks noChangeArrowheads="1"/>
          </p:cNvSpPr>
          <p:nvPr userDrawn="1"/>
        </p:nvSpPr>
        <p:spPr bwMode="auto">
          <a:xfrm>
            <a:off x="533400" y="990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pic>
        <p:nvPicPr>
          <p:cNvPr id="1029" name="Picture 35" descr="bande-life"/>
          <p:cNvPicPr preferRelativeResize="0"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8" y="174625"/>
            <a:ext cx="91297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 descr="LOGO CE-EN-quadri.eps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6488" y="-17463"/>
            <a:ext cx="14366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4210050" y="414655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fr-FR" sz="2400" smtClean="0">
              <a:solidFill>
                <a:prstClr val="black"/>
              </a:solidFill>
            </a:endParaRPr>
          </a:p>
        </p:txBody>
      </p:sp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1725613" y="401320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sp>
        <p:nvSpPr>
          <p:cNvPr id="1028" name="Rectangle 28"/>
          <p:cNvSpPr>
            <a:spLocks noChangeArrowheads="1"/>
          </p:cNvSpPr>
          <p:nvPr userDrawn="1"/>
        </p:nvSpPr>
        <p:spPr bwMode="auto">
          <a:xfrm>
            <a:off x="533400" y="990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pic>
        <p:nvPicPr>
          <p:cNvPr id="1029" name="Picture 35" descr="bande-life"/>
          <p:cNvPicPr preferRelativeResize="0"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174625"/>
            <a:ext cx="91297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 descr="LOGO CE-EN-quadri.eps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6488" y="-17463"/>
            <a:ext cx="14366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1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4210050" y="414655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fr-FR" sz="2400" smtClean="0">
              <a:solidFill>
                <a:prstClr val="black"/>
              </a:solidFill>
            </a:endParaRPr>
          </a:p>
        </p:txBody>
      </p:sp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1725613" y="401320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sp>
        <p:nvSpPr>
          <p:cNvPr id="1028" name="Rectangle 28"/>
          <p:cNvSpPr>
            <a:spLocks noChangeArrowheads="1"/>
          </p:cNvSpPr>
          <p:nvPr userDrawn="1"/>
        </p:nvSpPr>
        <p:spPr bwMode="auto">
          <a:xfrm>
            <a:off x="533400" y="990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pic>
        <p:nvPicPr>
          <p:cNvPr id="1029" name="Picture 35" descr="bande-life"/>
          <p:cNvPicPr preferRelativeResize="0"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174625"/>
            <a:ext cx="91297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 descr="LOGO CE-EN-quadri.eps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6488" y="-17463"/>
            <a:ext cx="14366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6" r:id="rId3"/>
    <p:sldLayoutId id="2147483717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4210050" y="414655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fr-FR" sz="2400" smtClean="0">
              <a:solidFill>
                <a:prstClr val="black"/>
              </a:solidFill>
            </a:endParaRPr>
          </a:p>
        </p:txBody>
      </p:sp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1725613" y="401320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sp>
        <p:nvSpPr>
          <p:cNvPr id="1028" name="Rectangle 28"/>
          <p:cNvSpPr>
            <a:spLocks noChangeArrowheads="1"/>
          </p:cNvSpPr>
          <p:nvPr userDrawn="1"/>
        </p:nvSpPr>
        <p:spPr bwMode="auto">
          <a:xfrm>
            <a:off x="533400" y="990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pic>
        <p:nvPicPr>
          <p:cNvPr id="1029" name="Picture 35" descr="bande-life"/>
          <p:cNvPicPr preferRelativeResize="0"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174625"/>
            <a:ext cx="91297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 descr="LOGO CE-EN-quadri.eps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6488" y="-17463"/>
            <a:ext cx="14366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3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rshiny.lifewatch.be/ZooScan%20data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rshiny.lifewatch.b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studio.lifewatch.be/" TargetMode="External"/><Relationship Id="rId2" Type="http://schemas.openxmlformats.org/officeDocument/2006/relationships/hyperlink" Target="http://rshiny.lifewatch.be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hyperlink" Target="https://rvlab.portal.lifewatchgreece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arine.lifewatch.eu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83968" y="5229200"/>
            <a:ext cx="3096344" cy="100811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Presented by </a:t>
            </a:r>
          </a:p>
          <a:p>
            <a:r>
              <a:rPr lang="en-GB" dirty="0" err="1" smtClean="0"/>
              <a:t>Jesús</a:t>
            </a:r>
            <a:r>
              <a:rPr lang="en-GB" dirty="0" smtClean="0"/>
              <a:t> Marco de Lucas</a:t>
            </a:r>
          </a:p>
          <a:p>
            <a:r>
              <a:rPr lang="en-GB" dirty="0" smtClean="0"/>
              <a:t>IFCA-CSIC, Spain</a:t>
            </a:r>
          </a:p>
          <a:p>
            <a:r>
              <a:rPr lang="en-GB" dirty="0"/>
              <a:t>f</a:t>
            </a:r>
            <a:r>
              <a:rPr lang="en-GB" dirty="0" smtClean="0"/>
              <a:t>or EGI LW CC team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1772976"/>
            <a:ext cx="8712968" cy="1440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Progress with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EGI-</a:t>
            </a:r>
            <a:r>
              <a:rPr lang="en-US" dirty="0" smtClean="0">
                <a:solidFill>
                  <a:srgbClr val="FF0000"/>
                </a:solidFill>
              </a:rPr>
              <a:t>LifeWatch</a:t>
            </a:r>
            <a:r>
              <a:rPr lang="en-US" dirty="0" smtClean="0"/>
              <a:t> Competence Center</a:t>
            </a:r>
            <a:r>
              <a:rPr lang="en-US" dirty="0"/>
              <a:t/>
            </a:r>
            <a:br>
              <a:rPr lang="en-US" dirty="0"/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336904" cy="504056"/>
          </a:xfrm>
        </p:spPr>
        <p:txBody>
          <a:bodyPr/>
          <a:lstStyle/>
          <a:p>
            <a:r>
              <a:rPr lang="en-US" i="1" dirty="0" smtClean="0"/>
              <a:t>WP6 Knowledge Commons</a:t>
            </a:r>
            <a:endParaRPr lang="en-US" i="1" dirty="0" smtClean="0"/>
          </a:p>
          <a:p>
            <a:r>
              <a:rPr lang="en-US" dirty="0" smtClean="0"/>
              <a:t>EGI-Engage Review</a:t>
            </a:r>
            <a:endParaRPr lang="en-GB" dirty="0"/>
          </a:p>
        </p:txBody>
      </p:sp>
      <p:pic>
        <p:nvPicPr>
          <p:cNvPr id="5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32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s://ifcadivulgacion.files.wordpress.com/2013/07/ifca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793" y="5157192"/>
            <a:ext cx="2269207" cy="950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Exploiting </a:t>
            </a:r>
            <a:r>
              <a:rPr lang="en-GB" dirty="0" err="1" smtClean="0"/>
              <a:t>FedCloud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8784976" cy="4784400"/>
          </a:xfrm>
        </p:spPr>
        <p:txBody>
          <a:bodyPr/>
          <a:lstStyle/>
          <a:p>
            <a:r>
              <a:rPr lang="en-GB" sz="2400" b="1" dirty="0" smtClean="0"/>
              <a:t>Architecture followed in the pilot project</a:t>
            </a:r>
            <a:endParaRPr lang="en-GB" sz="20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Marco, Experiences from the  EGI-LifeWatch Competence Center, EGI CONFERENCE 2016</a:t>
            </a:r>
            <a:endParaRPr lang="en-GB" dirty="0"/>
          </a:p>
        </p:txBody>
      </p:sp>
      <p:pic>
        <p:nvPicPr>
          <p:cNvPr id="8" name="Obraz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4392" y="5589240"/>
            <a:ext cx="1769976" cy="12080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5039" t="23400" r="18894" b="17100"/>
          <a:stretch/>
        </p:blipFill>
        <p:spPr>
          <a:xfrm>
            <a:off x="1242676" y="1921918"/>
            <a:ext cx="6739948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Exploiting </a:t>
            </a:r>
            <a:r>
              <a:rPr lang="en-GB" dirty="0" err="1" smtClean="0"/>
              <a:t>FedCloud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8784976" cy="4784400"/>
          </a:xfrm>
        </p:spPr>
        <p:txBody>
          <a:bodyPr/>
          <a:lstStyle/>
          <a:p>
            <a:r>
              <a:rPr lang="en-GB" sz="2400" b="1" dirty="0" smtClean="0"/>
              <a:t>Open Science Framework in the pilot project</a:t>
            </a:r>
            <a:endParaRPr lang="en-GB" sz="20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Marco, Experiences from the  EGI-LifeWatch Competence Center, EGI CONFERENCE 2016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531" t="16401" r="14957" b="8001"/>
          <a:stretch/>
        </p:blipFill>
        <p:spPr>
          <a:xfrm>
            <a:off x="503548" y="1807984"/>
            <a:ext cx="8136904" cy="50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Exploiting </a:t>
            </a:r>
            <a:r>
              <a:rPr lang="en-GB" dirty="0" err="1" smtClean="0"/>
              <a:t>FedCloud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8784976" cy="4784400"/>
          </a:xfrm>
        </p:spPr>
        <p:txBody>
          <a:bodyPr/>
          <a:lstStyle/>
          <a:p>
            <a:r>
              <a:rPr lang="en-GB" sz="2400" b="1" dirty="0" smtClean="0"/>
              <a:t>Integrating resources in the dedicated pilot project</a:t>
            </a:r>
          </a:p>
          <a:p>
            <a:pPr lvl="1"/>
            <a:r>
              <a:rPr lang="en-GB" sz="2000" b="1" dirty="0" smtClean="0"/>
              <a:t>New servers (around 1000 cores,</a:t>
            </a:r>
          </a:p>
          <a:p>
            <a:pPr marL="457200" lvl="1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   including large RAM, GPU, etc.)</a:t>
            </a:r>
          </a:p>
          <a:p>
            <a:pPr lvl="1"/>
            <a:r>
              <a:rPr lang="en-GB" sz="2000" b="1" dirty="0" smtClean="0"/>
              <a:t>New storage (1 + 1 PB)</a:t>
            </a:r>
          </a:p>
          <a:p>
            <a:pPr lvl="1"/>
            <a:r>
              <a:rPr lang="en-GB" sz="2000" b="1" dirty="0" smtClean="0"/>
              <a:t>Dark </a:t>
            </a:r>
            <a:r>
              <a:rPr lang="en-GB" sz="2000" b="1" dirty="0" err="1" smtClean="0"/>
              <a:t>fiber</a:t>
            </a:r>
            <a:r>
              <a:rPr lang="en-GB" sz="2000" b="1" dirty="0" smtClean="0"/>
              <a:t> network connection</a:t>
            </a:r>
          </a:p>
          <a:p>
            <a:r>
              <a:rPr lang="en-GB" sz="2400" b="1" dirty="0" smtClean="0"/>
              <a:t>Working</a:t>
            </a:r>
            <a:r>
              <a:rPr lang="en-GB" sz="2400" b="1" dirty="0" smtClean="0"/>
              <a:t> </a:t>
            </a:r>
            <a:r>
              <a:rPr lang="en-GB" sz="2400" b="1" dirty="0" smtClean="0"/>
              <a:t>to define “service levels”</a:t>
            </a:r>
          </a:p>
          <a:p>
            <a:pPr lvl="1"/>
            <a:r>
              <a:rPr lang="en-GB" sz="2000" b="1" dirty="0" err="1" smtClean="0"/>
              <a:t>FitSM</a:t>
            </a:r>
            <a:endParaRPr lang="en-GB" sz="2000" b="1" dirty="0" smtClean="0"/>
          </a:p>
          <a:p>
            <a:pPr lvl="1"/>
            <a:r>
              <a:rPr lang="en-GB" sz="2000" b="1" dirty="0" smtClean="0"/>
              <a:t>SLA</a:t>
            </a:r>
            <a:endParaRPr lang="en-GB" sz="20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  <p:pic>
        <p:nvPicPr>
          <p:cNvPr id="8" name="3 Imagen" descr="DSC03421.JPG"/>
          <p:cNvPicPr>
            <a:picLocks noChangeAspect="1"/>
          </p:cNvPicPr>
          <p:nvPr/>
        </p:nvPicPr>
        <p:blipFill>
          <a:blip r:embed="rId2" cstate="print"/>
          <a:srcRect b="29490"/>
          <a:stretch>
            <a:fillRect/>
          </a:stretch>
        </p:blipFill>
        <p:spPr>
          <a:xfrm rot="16200000">
            <a:off x="5053617" y="2803367"/>
            <a:ext cx="3923928" cy="2150858"/>
          </a:xfrm>
          <a:prstGeom prst="rect">
            <a:avLst/>
          </a:prstGeom>
        </p:spPr>
      </p:pic>
      <p:pic>
        <p:nvPicPr>
          <p:cNvPr id="9" name="6 Imagen" descr="DSC03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2261" y="3677401"/>
            <a:ext cx="2867811" cy="21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Stories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928992" cy="4784400"/>
          </a:xfrm>
        </p:spPr>
        <p:txBody>
          <a:bodyPr/>
          <a:lstStyle/>
          <a:p>
            <a:r>
              <a:rPr lang="en-US" sz="2400" b="1" dirty="0" smtClean="0"/>
              <a:t>Data </a:t>
            </a:r>
            <a:r>
              <a:rPr lang="en-US" sz="2400" b="1" dirty="0"/>
              <a:t>flow from </a:t>
            </a:r>
            <a:r>
              <a:rPr lang="en-US" sz="2400" b="1" dirty="0" smtClean="0"/>
              <a:t>observatories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</a:rPr>
              <a:t>Marine Observatories</a:t>
            </a:r>
          </a:p>
          <a:p>
            <a:pPr lvl="1"/>
            <a:r>
              <a:rPr lang="en-US" sz="2000" b="1" dirty="0" smtClean="0"/>
              <a:t>Water Reservoir (contribution to LIFE+ project ROEM+)</a:t>
            </a:r>
          </a:p>
          <a:p>
            <a:r>
              <a:rPr lang="en-US" sz="2400" b="1" dirty="0" smtClean="0"/>
              <a:t>Data </a:t>
            </a:r>
            <a:r>
              <a:rPr lang="en-US" sz="2400" b="1" dirty="0"/>
              <a:t>processing and workflows: </a:t>
            </a:r>
            <a:endParaRPr lang="en-US" sz="2400" b="1" dirty="0" smtClean="0"/>
          </a:p>
          <a:p>
            <a:pPr lvl="1"/>
            <a:r>
              <a:rPr lang="en-US" sz="2000" b="1" dirty="0" smtClean="0"/>
              <a:t>R </a:t>
            </a:r>
            <a:r>
              <a:rPr lang="en-US" sz="2000" b="1" dirty="0"/>
              <a:t>and </a:t>
            </a:r>
            <a:r>
              <a:rPr lang="en-US" sz="2000" b="1" dirty="0" smtClean="0"/>
              <a:t>python</a:t>
            </a:r>
          </a:p>
          <a:p>
            <a:pPr lvl="1"/>
            <a:r>
              <a:rPr lang="en-US" sz="2000" b="1" dirty="0" smtClean="0"/>
              <a:t>Galaxy (elastic clusters) </a:t>
            </a:r>
            <a:r>
              <a:rPr lang="en-US" sz="2000" b="1" dirty="0"/>
              <a:t>and TRUFA (genomic) in the </a:t>
            </a:r>
            <a:r>
              <a:rPr lang="en-US" sz="2000" b="1" dirty="0" err="1" smtClean="0"/>
              <a:t>FedCloud</a:t>
            </a:r>
            <a:endParaRPr lang="en-US" sz="2000" b="1" dirty="0" smtClean="0"/>
          </a:p>
          <a:p>
            <a:pPr lvl="1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Python based workflows</a:t>
            </a:r>
          </a:p>
          <a:p>
            <a:r>
              <a:rPr lang="en-US" sz="2400" b="1" dirty="0" smtClean="0"/>
              <a:t>Support </a:t>
            </a:r>
            <a:r>
              <a:rPr lang="en-US" sz="2400" b="1" dirty="0"/>
              <a:t>to Citizen Science: </a:t>
            </a:r>
            <a:endParaRPr lang="en-US" sz="2400" b="1" dirty="0" smtClean="0"/>
          </a:p>
          <a:p>
            <a:pPr lvl="1"/>
            <a:r>
              <a:rPr lang="en-US" sz="2000" b="1" dirty="0" smtClean="0"/>
              <a:t>Support to </a:t>
            </a:r>
            <a:r>
              <a:rPr lang="en-US" sz="2000" b="1" dirty="0" err="1" smtClean="0"/>
              <a:t>Natusfera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Deep </a:t>
            </a:r>
            <a:r>
              <a:rPr lang="en-US" sz="2000" b="1" dirty="0"/>
              <a:t>NN using GPUs and assisted image </a:t>
            </a:r>
            <a:r>
              <a:rPr lang="en-US" sz="2000" b="1" dirty="0" smtClean="0"/>
              <a:t>recognition  (Bari’ demo)</a:t>
            </a:r>
          </a:p>
          <a:p>
            <a:pPr lvl="1"/>
            <a:r>
              <a:rPr lang="en-US" sz="2000" b="1" dirty="0" smtClean="0"/>
              <a:t>Outreach events!</a:t>
            </a:r>
            <a:endParaRPr lang="en-US" sz="2000" b="1" dirty="0"/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Integration of Preservation framework under Data Commons</a:t>
            </a: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Lessons learnt on Requirements,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OpenProject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, and Working Groups</a:t>
            </a:r>
            <a:endParaRPr lang="en-GB" sz="18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Ecological Observatories and R tools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928992" cy="4784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Two E</a:t>
            </a:r>
            <a:r>
              <a:rPr lang="en-US" sz="2000" b="1" dirty="0" smtClean="0"/>
              <a:t>cological </a:t>
            </a:r>
            <a:r>
              <a:rPr lang="en-US" sz="2000" b="1" dirty="0"/>
              <a:t>O</a:t>
            </a:r>
            <a:r>
              <a:rPr lang="en-US" sz="2000" b="1" dirty="0" smtClean="0"/>
              <a:t>bservatories provide </a:t>
            </a:r>
            <a:r>
              <a:rPr lang="en-US" sz="2000" b="1" dirty="0"/>
              <a:t>data into </a:t>
            </a:r>
            <a:r>
              <a:rPr lang="en-US" sz="2000" b="1" dirty="0" err="1" smtClean="0"/>
              <a:t>FedCloud</a:t>
            </a:r>
            <a:r>
              <a:rPr lang="en-US" sz="2000" b="1" dirty="0" smtClean="0"/>
              <a:t> via LW‐EGI‐CC: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Flanders </a:t>
            </a:r>
            <a:r>
              <a:rPr lang="en-US" sz="1800" dirty="0"/>
              <a:t>Marine Institute (VLIZ) has installed a number </a:t>
            </a:r>
            <a:r>
              <a:rPr lang="en-US" sz="1800" b="1" dirty="0"/>
              <a:t>of biosensors on board of the </a:t>
            </a:r>
            <a:r>
              <a:rPr lang="en-US" sz="1800" b="1" dirty="0" smtClean="0"/>
              <a:t>Research Vessel </a:t>
            </a:r>
            <a:r>
              <a:rPr lang="en-US" sz="1800" b="1" dirty="0"/>
              <a:t>Simon Stevin</a:t>
            </a:r>
            <a:r>
              <a:rPr lang="en-US" sz="1800" dirty="0"/>
              <a:t>, as part of the Flanders Marine </a:t>
            </a:r>
            <a:r>
              <a:rPr lang="en-US" sz="1800" dirty="0" err="1"/>
              <a:t>LifeWatch</a:t>
            </a:r>
            <a:r>
              <a:rPr lang="en-US" sz="1800" dirty="0"/>
              <a:t> Observatory, providing a data </a:t>
            </a:r>
            <a:r>
              <a:rPr lang="en-US" sz="1800" dirty="0" smtClean="0"/>
              <a:t>flow that </a:t>
            </a:r>
            <a:r>
              <a:rPr lang="en-US" sz="1800" dirty="0"/>
              <a:t>will reach about 50Tb of data per year, </a:t>
            </a:r>
            <a:r>
              <a:rPr lang="en-US" sz="1800" b="1" dirty="0"/>
              <a:t>mainly video and images, collected by the vessel </a:t>
            </a:r>
            <a:r>
              <a:rPr lang="en-US" sz="1800" b="1" dirty="0" smtClean="0"/>
              <a:t>in quasi </a:t>
            </a:r>
            <a:r>
              <a:rPr lang="en-US" sz="1800" b="1" dirty="0"/>
              <a:t>real time</a:t>
            </a:r>
            <a:r>
              <a:rPr lang="en-US" sz="1800" dirty="0"/>
              <a:t> and requiring a substantial computational power, to incorporate a </a:t>
            </a:r>
            <a:r>
              <a:rPr lang="en-US" sz="1800" dirty="0" smtClean="0"/>
              <a:t>framework based </a:t>
            </a:r>
            <a:r>
              <a:rPr lang="en-US" sz="1800" dirty="0"/>
              <a:t>in R for the final </a:t>
            </a:r>
            <a:r>
              <a:rPr lang="en-US" sz="1800" dirty="0" smtClean="0"/>
              <a:t>researcher.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IFCA and a Spanish SME (</a:t>
            </a:r>
            <a:r>
              <a:rPr lang="en-US" sz="1800" dirty="0" err="1" smtClean="0"/>
              <a:t>Ecohydros</a:t>
            </a:r>
            <a:r>
              <a:rPr lang="en-US" sz="1800" dirty="0" smtClean="0"/>
              <a:t> SL) have been operating for the last five years </a:t>
            </a:r>
            <a:r>
              <a:rPr lang="en-US" sz="1800" b="1" dirty="0" smtClean="0"/>
              <a:t>an advanced monitoring platform in a water reservoir to detect </a:t>
            </a:r>
            <a:r>
              <a:rPr lang="en-US" sz="1800" b="1" dirty="0" err="1" smtClean="0"/>
              <a:t>cyano</a:t>
            </a:r>
            <a:r>
              <a:rPr lang="en-US" sz="1800" b="1" dirty="0" smtClean="0"/>
              <a:t>‐algae blooms, that is providing </a:t>
            </a:r>
            <a:r>
              <a:rPr lang="en-US" sz="1800" b="1" dirty="0" err="1" smtClean="0"/>
              <a:t>acontinuous</a:t>
            </a:r>
            <a:r>
              <a:rPr lang="en-US" sz="1800" b="1" dirty="0" smtClean="0"/>
              <a:t> data flow </a:t>
            </a:r>
            <a:r>
              <a:rPr lang="en-US" sz="1800" dirty="0" smtClean="0"/>
              <a:t>and requires also the integration of external data into EGI </a:t>
            </a:r>
            <a:r>
              <a:rPr lang="en-US" sz="1800" dirty="0" err="1" smtClean="0"/>
              <a:t>FedCloud</a:t>
            </a:r>
            <a:r>
              <a:rPr lang="en-US" sz="1800" dirty="0" smtClean="0"/>
              <a:t>, used by the SME researchers </a:t>
            </a:r>
            <a:r>
              <a:rPr lang="en-US" sz="1800" b="1" dirty="0" smtClean="0"/>
              <a:t>to contrast the modelling tools</a:t>
            </a:r>
            <a:r>
              <a:rPr lang="en-US" sz="1800" dirty="0"/>
              <a:t>. R is used systematically to provide to </a:t>
            </a:r>
            <a:r>
              <a:rPr lang="en-US" sz="1800" dirty="0" smtClean="0"/>
              <a:t>the online </a:t>
            </a:r>
            <a:r>
              <a:rPr lang="en-US" sz="1800" dirty="0"/>
              <a:t>monitoring with the computation of relevant quantities like the vertical temperature </a:t>
            </a:r>
            <a:r>
              <a:rPr lang="en-US" sz="1800" dirty="0" smtClean="0"/>
              <a:t>profile parameters </a:t>
            </a:r>
            <a:r>
              <a:rPr lang="en-US" sz="1800" dirty="0"/>
              <a:t>evolution (</a:t>
            </a:r>
            <a:r>
              <a:rPr lang="en-US" sz="1800" dirty="0" err="1" smtClean="0"/>
              <a:t>epilimnion</a:t>
            </a:r>
            <a:r>
              <a:rPr lang="en-US" sz="1800" dirty="0" smtClean="0"/>
              <a:t> /</a:t>
            </a:r>
            <a:r>
              <a:rPr lang="en-US" sz="1800" dirty="0" err="1"/>
              <a:t>hypoliminion</a:t>
            </a:r>
            <a:r>
              <a:rPr lang="en-US" sz="1800" dirty="0"/>
              <a:t> parameters among many others)</a:t>
            </a:r>
            <a:endParaRPr lang="en-GB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1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Ecological Observatories and R tools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9" y="1340768"/>
            <a:ext cx="7966601" cy="373112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27584" y="5373216"/>
            <a:ext cx="773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Flow in the Case Study of the marine observatory managed by VLIZ center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3059832" y="908720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Marine Data Stream</a:t>
            </a:r>
            <a:endParaRPr lang="es-E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Ecological Observatories and R tools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1196752"/>
            <a:ext cx="88569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synchronization</a:t>
            </a:r>
            <a:r>
              <a:rPr lang="es-ES" altLang="es-ES" sz="1600" dirty="0"/>
              <a:t> </a:t>
            </a:r>
            <a:r>
              <a:rPr lang="es-ES" altLang="es-ES" sz="1600" dirty="0" smtClean="0"/>
              <a:t>+ </a:t>
            </a: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accessibility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MongoDB databases in VLIZ and IFCA are accessible from the </a:t>
            </a:r>
            <a:r>
              <a:rPr kumimoji="0" lang="en-U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Rshiny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kumimoji="0" lang="en-U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Rstudio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based virtual lab running at VLIZ: the </a:t>
            </a:r>
            <a:r>
              <a:rPr kumimoji="0" lang="en-U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LifeWatch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explorer.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Demonstration website accessing server at VLIZ: 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http://rshiny.lifewatch.be/ZooScan%20data/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4193672" cy="30452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" y="5301208"/>
            <a:ext cx="910850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data in SQL databases</a:t>
            </a:r>
            <a:r>
              <a:rPr lang="es-ES" altLang="es-ES" sz="900" dirty="0" smtClean="0"/>
              <a:t>: 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http://rshiny.lifewatch.be/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data through </a:t>
            </a:r>
            <a:r>
              <a:rPr kumimoji="0" lang="en-US" altLang="es-ES" sz="1600" b="1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Geoserver</a:t>
            </a: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s-ES" sz="1600" b="1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webservices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kumimoji="0" lang="en-U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Geoserver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clusters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could boost the speed of accessing data.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400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ongoing work within the </a:t>
            </a:r>
            <a:r>
              <a:rPr kumimoji="0" lang="en-US" altLang="es-ES" sz="1400" b="0" i="1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Geoserver</a:t>
            </a:r>
            <a:r>
              <a:rPr kumimoji="0" lang="en-US" altLang="es-ES" sz="1400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working group in LW-EGI CC.</a:t>
            </a:r>
            <a:endParaRPr kumimoji="0" lang="en-US" altLang="es-E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9904" y="2748409"/>
            <a:ext cx="294394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files through MongoDB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virtual labs should also have access to the individual files generated by the different biosensor instruments: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915816" y="371703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Ecological Observatories and R tools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928992" cy="47844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detailed analysis of the possibilities to implement and deploy services oriented to support </a:t>
            </a:r>
            <a:r>
              <a:rPr lang="en-US" dirty="0" smtClean="0"/>
              <a:t>the use </a:t>
            </a:r>
            <a:r>
              <a:rPr lang="en-US" dirty="0"/>
              <a:t>of R is </a:t>
            </a:r>
            <a:r>
              <a:rPr lang="en-US" dirty="0" smtClean="0"/>
              <a:t>presented in EGI-Engage D6.6</a:t>
            </a:r>
          </a:p>
          <a:p>
            <a:pPr lvl="1"/>
            <a:r>
              <a:rPr lang="en-US" dirty="0" smtClean="0"/>
              <a:t>starting </a:t>
            </a:r>
            <a:r>
              <a:rPr lang="en-US" dirty="0"/>
              <a:t>from the previous experience in the Grid </a:t>
            </a:r>
            <a:r>
              <a:rPr lang="en-US" dirty="0" smtClean="0"/>
              <a:t>framework (processing </a:t>
            </a:r>
            <a:r>
              <a:rPr lang="en-US" dirty="0"/>
              <a:t>data from the LTER Observatory of Sierra Nevada in </a:t>
            </a:r>
            <a:r>
              <a:rPr lang="en-US" dirty="0" smtClean="0"/>
              <a:t>Spain)</a:t>
            </a:r>
          </a:p>
          <a:p>
            <a:pPr lvl="1"/>
            <a:r>
              <a:rPr lang="en-US" dirty="0" smtClean="0"/>
              <a:t>describing the implementation </a:t>
            </a:r>
            <a:r>
              <a:rPr lang="en-US" dirty="0"/>
              <a:t>in HPC systems, in clusters in other </a:t>
            </a:r>
            <a:r>
              <a:rPr lang="en-US" dirty="0" err="1"/>
              <a:t>LifeWatch</a:t>
            </a:r>
            <a:r>
              <a:rPr lang="en-US" dirty="0"/>
              <a:t> centers (HCMR, VLIZ, </a:t>
            </a:r>
            <a:r>
              <a:rPr lang="en-US" dirty="0" smtClean="0"/>
              <a:t>IFCA)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starting the discussion on how to compare the performance in order to improve it </a:t>
            </a:r>
            <a:r>
              <a:rPr lang="en-US" dirty="0" smtClean="0"/>
              <a:t>combining the </a:t>
            </a:r>
            <a:r>
              <a:rPr lang="en-US" dirty="0"/>
              <a:t>experience and different approaches of the different teams in the LW‐EGI‐CC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 tools / frameworks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  <p:pic>
        <p:nvPicPr>
          <p:cNvPr id="8" name="Imagen 7" descr="https://thefluxcapdotcom.files.wordpress.com/2011/11/screenshot1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8877" y="1322376"/>
            <a:ext cx="4023603" cy="2422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n 8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8669" y="1291219"/>
            <a:ext cx="4089891" cy="2455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Imagen 10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8995" y="3939492"/>
            <a:ext cx="3754973" cy="2187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shape_0"/>
          <p:cNvGrpSpPr>
            <a:grpSpLocks/>
          </p:cNvGrpSpPr>
          <p:nvPr/>
        </p:nvGrpSpPr>
        <p:grpSpPr bwMode="auto">
          <a:xfrm>
            <a:off x="4538560" y="4105352"/>
            <a:ext cx="4003824" cy="2068732"/>
            <a:chOff x="1" y="161"/>
            <a:chExt cx="9000" cy="4549"/>
          </a:xfrm>
        </p:grpSpPr>
        <p:pic>
          <p:nvPicPr>
            <p:cNvPr id="17" name="Picture 7" descr="image7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61"/>
              <a:ext cx="8999" cy="45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</p:pic>
        <p:pic>
          <p:nvPicPr>
            <p:cNvPr id="18" name="Picture 6" descr="image8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" y="181"/>
              <a:ext cx="706" cy="4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" name="CuadroTexto 3"/>
          <p:cNvSpPr txBox="1"/>
          <p:nvPr/>
        </p:nvSpPr>
        <p:spPr>
          <a:xfrm>
            <a:off x="5890923" y="3296505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Studio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331640" y="3635732"/>
            <a:ext cx="8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Shiny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848635" y="5085184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Jupyter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Implementations within </a:t>
            </a:r>
            <a:r>
              <a:rPr lang="en-GB" dirty="0" err="1" smtClean="0"/>
              <a:t>LifeWatch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928992" cy="4784400"/>
          </a:xfrm>
        </p:spPr>
        <p:txBody>
          <a:bodyPr/>
          <a:lstStyle/>
          <a:p>
            <a:r>
              <a:rPr lang="en-US" dirty="0" smtClean="0"/>
              <a:t>LW-Be </a:t>
            </a:r>
          </a:p>
          <a:p>
            <a:pPr marL="0" indent="0">
              <a:buNone/>
            </a:pPr>
            <a:r>
              <a:rPr lang="en-US" sz="2400" i="1" u="sng" dirty="0" smtClean="0">
                <a:hlinkClick r:id="rId2"/>
              </a:rPr>
              <a:t>http</a:t>
            </a:r>
            <a:r>
              <a:rPr lang="en-US" sz="2400" i="1" u="sng" dirty="0">
                <a:hlinkClick r:id="rId2"/>
              </a:rPr>
              <a:t>://rshiny.lifewatch.be/</a:t>
            </a:r>
            <a:r>
              <a:rPr lang="en-US" sz="2400" i="1" dirty="0"/>
              <a:t> </a:t>
            </a:r>
            <a:r>
              <a:rPr lang="en-US" sz="2400" i="1" dirty="0" smtClean="0"/>
              <a:t>and </a:t>
            </a:r>
            <a:r>
              <a:rPr lang="en-US" sz="2400" i="1" u="sng" dirty="0" smtClean="0">
                <a:hlinkClick r:id="rId3"/>
              </a:rPr>
              <a:t>http</a:t>
            </a:r>
            <a:r>
              <a:rPr lang="en-US" sz="2400" i="1" u="sng" dirty="0">
                <a:hlinkClick r:id="rId3"/>
              </a:rPr>
              <a:t>://rstudio.lifewatch.be</a:t>
            </a:r>
            <a:r>
              <a:rPr lang="en-US" sz="2400" i="1" u="sng" dirty="0" smtClean="0">
                <a:hlinkClick r:id="rId3"/>
              </a:rPr>
              <a:t>/</a:t>
            </a:r>
            <a:endParaRPr lang="en-US" sz="2400" i="1" u="sng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LW-Gr (@HCMR)</a:t>
            </a:r>
            <a:endParaRPr lang="en-US" sz="2400" dirty="0"/>
          </a:p>
          <a:p>
            <a:pPr marL="0" indent="0">
              <a:buNone/>
            </a:pPr>
            <a:r>
              <a:rPr lang="en-US" i="1" dirty="0">
                <a:hlinkClick r:id="rId4"/>
              </a:rPr>
              <a:t>https://rvlab.portal.lifewatchgreece.eu</a:t>
            </a:r>
            <a:r>
              <a:rPr lang="en-US" i="1" dirty="0" smtClean="0">
                <a:hlinkClick r:id="rId4"/>
              </a:rPr>
              <a:t>/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endParaRPr lang="en-US" sz="2400" i="1" u="sng" dirty="0"/>
          </a:p>
          <a:p>
            <a:r>
              <a:rPr lang="en-US" sz="2400" dirty="0" smtClean="0"/>
              <a:t>Draft proposal for</a:t>
            </a:r>
          </a:p>
          <a:p>
            <a:pPr marL="0" indent="0">
              <a:buNone/>
            </a:pPr>
            <a:r>
              <a:rPr lang="en-US" sz="2400" dirty="0" smtClean="0"/>
              <a:t> implementation as service:</a:t>
            </a:r>
            <a:endParaRPr lang="en-US" sz="2400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  <p:pic>
        <p:nvPicPr>
          <p:cNvPr id="9" name="Imagen 8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16286" y="3583146"/>
            <a:ext cx="4806598" cy="2942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LifeWatch?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LifeWatch is an </a:t>
            </a:r>
            <a:r>
              <a:rPr lang="en-US" sz="2400" b="1" dirty="0" smtClean="0"/>
              <a:t>e-science</a:t>
            </a:r>
            <a:r>
              <a:rPr lang="en-US" sz="2400" dirty="0" smtClean="0"/>
              <a:t> and technology infrastructure for </a:t>
            </a:r>
            <a:r>
              <a:rPr lang="en-US" sz="2400" b="1" dirty="0" smtClean="0">
                <a:solidFill>
                  <a:srgbClr val="FF0000"/>
                </a:solidFill>
              </a:rPr>
              <a:t>biodiversity and ecosystem research </a:t>
            </a:r>
            <a:r>
              <a:rPr lang="en-US" sz="2400" dirty="0" smtClean="0"/>
              <a:t>to support the scientific community </a:t>
            </a:r>
            <a:r>
              <a:rPr lang="en-US" sz="2400" b="1" dirty="0" smtClean="0"/>
              <a:t>and other users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It is putting in place the infrastructure and information systems necessary to provide an analytical platform for the </a:t>
            </a:r>
            <a:r>
              <a:rPr lang="en-US" sz="2400" b="1" dirty="0" smtClean="0"/>
              <a:t>modeling and simulation </a:t>
            </a:r>
            <a:r>
              <a:rPr lang="en-US" sz="2400" dirty="0" smtClean="0"/>
              <a:t>of both existing and new data on biodiversity to enhance the knowledge of biodiversity functioning and management</a:t>
            </a:r>
          </a:p>
          <a:p>
            <a:r>
              <a:rPr lang="en-US" sz="2400" dirty="0" smtClean="0"/>
              <a:t>Example of </a:t>
            </a:r>
            <a:r>
              <a:rPr lang="en-US" sz="2400" dirty="0" smtClean="0"/>
              <a:t>relevant case </a:t>
            </a:r>
            <a:r>
              <a:rPr lang="en-US" sz="2400" dirty="0" smtClean="0"/>
              <a:t>studies:</a:t>
            </a:r>
          </a:p>
          <a:p>
            <a:pPr lvl="1"/>
            <a:r>
              <a:rPr lang="en-US" sz="2000" dirty="0" smtClean="0"/>
              <a:t>Invasive species</a:t>
            </a:r>
          </a:p>
          <a:p>
            <a:pPr lvl="1"/>
            <a:r>
              <a:rPr lang="en-US" sz="2000" dirty="0" smtClean="0"/>
              <a:t>Evolution of wetlands </a:t>
            </a:r>
          </a:p>
          <a:p>
            <a:pPr lvl="1"/>
            <a:r>
              <a:rPr lang="en-US" sz="2000" dirty="0" smtClean="0"/>
              <a:t>Evaluating the ecological quality of habitats</a:t>
            </a:r>
          </a:p>
          <a:p>
            <a:pPr lvl="1"/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</a:t>
            </a:r>
            <a:r>
              <a:rPr lang="en-US" dirty="0" smtClean="0"/>
              <a:t>Marco, </a:t>
            </a:r>
            <a:r>
              <a:rPr lang="en-US" dirty="0"/>
              <a:t>Progress with </a:t>
            </a:r>
            <a:r>
              <a:rPr lang="en-US" dirty="0" smtClean="0"/>
              <a:t>the EGI-</a:t>
            </a:r>
            <a:r>
              <a:rPr lang="en-US" dirty="0" err="1" smtClean="0"/>
              <a:t>LifeWatch</a:t>
            </a:r>
            <a:r>
              <a:rPr lang="en-US" dirty="0" smtClean="0"/>
              <a:t> </a:t>
            </a:r>
            <a:r>
              <a:rPr lang="en-US" dirty="0"/>
              <a:t>Competence </a:t>
            </a:r>
            <a:r>
              <a:rPr lang="en-US" dirty="0" smtClean="0"/>
              <a:t>Center, WP6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FOR Y2: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REALISTIC FRAMEWORK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424936" cy="4784400"/>
          </a:xfrm>
        </p:spPr>
        <p:txBody>
          <a:bodyPr/>
          <a:lstStyle/>
          <a:p>
            <a:r>
              <a:rPr lang="en-US" sz="2400" dirty="0" smtClean="0"/>
              <a:t>We need</a:t>
            </a:r>
            <a:r>
              <a:rPr lang="en-US" sz="2400" b="1" dirty="0" smtClean="0"/>
              <a:t> Real</a:t>
            </a:r>
            <a:r>
              <a:rPr lang="en-US" sz="2400" dirty="0" smtClean="0"/>
              <a:t> Requirements from </a:t>
            </a:r>
            <a:r>
              <a:rPr lang="en-US" sz="2400" b="1" dirty="0" smtClean="0"/>
              <a:t>Real</a:t>
            </a:r>
            <a:r>
              <a:rPr lang="en-US" sz="2400" dirty="0" smtClean="0"/>
              <a:t> Applications</a:t>
            </a:r>
          </a:p>
          <a:p>
            <a:pPr lvl="1"/>
            <a:r>
              <a:rPr lang="en-US" sz="2000" dirty="0" smtClean="0"/>
              <a:t>Covering both basic research and management</a:t>
            </a:r>
          </a:p>
          <a:p>
            <a:pPr lvl="1"/>
            <a:r>
              <a:rPr lang="en-US" sz="2000" dirty="0" smtClean="0"/>
              <a:t>Different scope (Marine, Fluvial, Terrestrial…)</a:t>
            </a:r>
          </a:p>
          <a:p>
            <a:pPr lvl="1"/>
            <a:r>
              <a:rPr lang="en-US" sz="2000" dirty="0" smtClean="0"/>
              <a:t>Cross-disciplinary, cross-scales</a:t>
            </a:r>
          </a:p>
          <a:p>
            <a:pPr lvl="1"/>
            <a:r>
              <a:rPr lang="en-US" sz="2000" dirty="0" smtClean="0"/>
              <a:t>Need a </a:t>
            </a:r>
            <a:r>
              <a:rPr lang="en-US" sz="2000" b="1" dirty="0" smtClean="0"/>
              <a:t>catalog of Open Source solutions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Benefiting from LW  e-Infrastructure</a:t>
            </a:r>
          </a:p>
          <a:p>
            <a:r>
              <a:rPr lang="en-US" sz="2400" dirty="0" smtClean="0"/>
              <a:t>Human in the middle?</a:t>
            </a:r>
          </a:p>
          <a:p>
            <a:pPr lvl="1"/>
            <a:r>
              <a:rPr lang="en-US" sz="2000" dirty="0" smtClean="0"/>
              <a:t>Sustainable?</a:t>
            </a:r>
          </a:p>
          <a:p>
            <a:r>
              <a:rPr lang="en-US" sz="2400" dirty="0" smtClean="0"/>
              <a:t>User friendly </a:t>
            </a:r>
          </a:p>
          <a:p>
            <a:pPr lvl="1"/>
            <a:r>
              <a:rPr lang="en-US" sz="2000" dirty="0" smtClean="0"/>
              <a:t>Starting from </a:t>
            </a:r>
            <a:r>
              <a:rPr lang="en-US" sz="2000" b="1" dirty="0" smtClean="0">
                <a:solidFill>
                  <a:srgbClr val="C00000"/>
                </a:solidFill>
              </a:rPr>
              <a:t>Authentication</a:t>
            </a:r>
            <a:r>
              <a:rPr lang="en-US" sz="2000" dirty="0" smtClean="0"/>
              <a:t>… to Visualization</a:t>
            </a:r>
          </a:p>
          <a:p>
            <a:r>
              <a:rPr lang="en-US" sz="2400" dirty="0" smtClean="0"/>
              <a:t>Workflows? </a:t>
            </a:r>
          </a:p>
          <a:p>
            <a:pPr lvl="1"/>
            <a:r>
              <a:rPr lang="en-US" sz="2000" dirty="0" smtClean="0"/>
              <a:t>easy or sophisticated?</a:t>
            </a:r>
          </a:p>
          <a:p>
            <a:r>
              <a:rPr lang="en-US" sz="2400" dirty="0" smtClean="0"/>
              <a:t>In collaboration with other H2020 initiatives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418654"/>
            <a:ext cx="900100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FOR Y2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DEFINITION </a:t>
            </a:r>
            <a:r>
              <a:rPr lang="en-US" dirty="0" smtClean="0">
                <a:solidFill>
                  <a:srgbClr val="FF0000"/>
                </a:solidFill>
              </a:rPr>
              <a:t>AND SETUP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THE e-INFRASTRUCTURE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424936" cy="4784400"/>
          </a:xfrm>
        </p:spPr>
        <p:txBody>
          <a:bodyPr/>
          <a:lstStyle/>
          <a:p>
            <a:r>
              <a:rPr lang="en-US" dirty="0" err="1" smtClean="0"/>
              <a:t>FedCloud</a:t>
            </a:r>
            <a:r>
              <a:rPr lang="en-US" dirty="0" smtClean="0"/>
              <a:t> framework, what </a:t>
            </a:r>
            <a:r>
              <a:rPr lang="en-US" dirty="0" smtClean="0"/>
              <a:t>else do </a:t>
            </a:r>
            <a:r>
              <a:rPr lang="en-US" dirty="0" smtClean="0"/>
              <a:t>we need?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LW will go in production mode in 2016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Additional</a:t>
            </a:r>
            <a:r>
              <a:rPr lang="en-US" dirty="0" smtClean="0"/>
              <a:t> </a:t>
            </a:r>
            <a:r>
              <a:rPr lang="en-US" dirty="0" smtClean="0"/>
              <a:t>support </a:t>
            </a:r>
            <a:r>
              <a:rPr lang="en-US" dirty="0" smtClean="0"/>
              <a:t>to LW </a:t>
            </a:r>
            <a:r>
              <a:rPr lang="en-US" dirty="0" smtClean="0"/>
              <a:t>VO?</a:t>
            </a:r>
          </a:p>
          <a:p>
            <a:pPr lvl="1"/>
            <a:r>
              <a:rPr lang="en-US" dirty="0" smtClean="0"/>
              <a:t>Is </a:t>
            </a:r>
            <a:r>
              <a:rPr lang="en-US" dirty="0" err="1" smtClean="0"/>
              <a:t>FitSM</a:t>
            </a:r>
            <a:r>
              <a:rPr lang="en-US" dirty="0" smtClean="0"/>
              <a:t> a good idea? </a:t>
            </a:r>
            <a:r>
              <a:rPr lang="en-US" b="1" dirty="0" smtClean="0"/>
              <a:t>we need SLA and CRM</a:t>
            </a:r>
          </a:p>
          <a:p>
            <a:pPr lvl="1"/>
            <a:r>
              <a:rPr lang="en-US" dirty="0" smtClean="0"/>
              <a:t>Additional components (Control Platform)</a:t>
            </a:r>
          </a:p>
          <a:p>
            <a:r>
              <a:rPr lang="en-US" dirty="0" smtClean="0"/>
              <a:t>Access to external data: GBIF, LTER, ESA, etc. </a:t>
            </a:r>
          </a:p>
          <a:p>
            <a:r>
              <a:rPr lang="en-US" dirty="0" smtClean="0"/>
              <a:t>Support to Open Data</a:t>
            </a:r>
          </a:p>
          <a:p>
            <a:pPr lvl="1"/>
            <a:r>
              <a:rPr lang="en-US" dirty="0" smtClean="0"/>
              <a:t>The Complete Data Life Cycle</a:t>
            </a:r>
          </a:p>
          <a:p>
            <a:pPr lvl="1"/>
            <a:r>
              <a:rPr lang="en-US" dirty="0" smtClean="0"/>
              <a:t>Preservation issues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9772" y="476672"/>
            <a:ext cx="5436604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FOR Y2: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ENGAGE THE COMMUNITY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7544" y="1956968"/>
            <a:ext cx="8424936" cy="4784400"/>
          </a:xfrm>
        </p:spPr>
        <p:txBody>
          <a:bodyPr/>
          <a:lstStyle/>
          <a:p>
            <a:r>
              <a:rPr lang="en-US" dirty="0" smtClean="0"/>
              <a:t>Engage LW </a:t>
            </a:r>
            <a:r>
              <a:rPr lang="en-US" dirty="0" smtClean="0"/>
              <a:t>regional and national </a:t>
            </a:r>
            <a:r>
              <a:rPr lang="en-US" dirty="0" smtClean="0"/>
              <a:t>initiatives</a:t>
            </a:r>
          </a:p>
          <a:p>
            <a:pPr lvl="1"/>
            <a:r>
              <a:rPr lang="en-US" dirty="0" smtClean="0"/>
              <a:t>7 technical working </a:t>
            </a:r>
            <a:r>
              <a:rPr lang="en-US" dirty="0"/>
              <a:t>g</a:t>
            </a:r>
            <a:r>
              <a:rPr lang="en-US" dirty="0" smtClean="0"/>
              <a:t>roups</a:t>
            </a:r>
            <a:endParaRPr lang="en-US" dirty="0" smtClean="0"/>
          </a:p>
          <a:p>
            <a:r>
              <a:rPr lang="en-US" dirty="0" smtClean="0"/>
              <a:t>Support VRE platforms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b="1" dirty="0" smtClean="0"/>
              <a:t>VRE </a:t>
            </a:r>
            <a:r>
              <a:rPr lang="en-US" b="1" dirty="0" smtClean="0"/>
              <a:t>marine </a:t>
            </a:r>
            <a:r>
              <a:rPr lang="en-US" b="1" dirty="0" smtClean="0"/>
              <a:t>LW ( </a:t>
            </a:r>
            <a:r>
              <a:rPr lang="en-US" b="1" dirty="0" smtClean="0">
                <a:hlinkClick r:id="rId2"/>
              </a:rPr>
              <a:t>https://marine.lifewatch.eu</a:t>
            </a:r>
            <a:r>
              <a:rPr lang="en-US" b="1" dirty="0" smtClean="0"/>
              <a:t>  )</a:t>
            </a:r>
          </a:p>
          <a:p>
            <a:pPr lvl="1"/>
            <a:r>
              <a:rPr lang="en-US" dirty="0" smtClean="0"/>
              <a:t>VRE terrestrial LW</a:t>
            </a:r>
            <a:endParaRPr lang="en-US" dirty="0" smtClean="0"/>
          </a:p>
          <a:p>
            <a:r>
              <a:rPr lang="en-US" dirty="0" smtClean="0"/>
              <a:t>Fragmentation of Biodiversity initiatives</a:t>
            </a:r>
          </a:p>
          <a:p>
            <a:pPr lvl="1"/>
            <a:r>
              <a:rPr lang="en-US" dirty="0" err="1" smtClean="0"/>
              <a:t>Biodiversa</a:t>
            </a:r>
            <a:r>
              <a:rPr lang="en-US" dirty="0" smtClean="0"/>
              <a:t>, Natural Parks, LIFE…</a:t>
            </a:r>
          </a:p>
          <a:p>
            <a:pPr lvl="1"/>
            <a:r>
              <a:rPr lang="en-US" dirty="0" smtClean="0"/>
              <a:t>Ecological Quality and “Management” projects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Citizen Science</a:t>
            </a:r>
          </a:p>
          <a:p>
            <a:pPr lvl="1">
              <a:buNone/>
            </a:pPr>
            <a:endParaRPr lang="en-U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Experiences from the  EGI-</a:t>
            </a:r>
            <a:r>
              <a:rPr lang="en-US" dirty="0" err="1"/>
              <a:t>LifeWatch</a:t>
            </a:r>
            <a:r>
              <a:rPr lang="en-US" dirty="0"/>
              <a:t> Competence Center</a:t>
            </a:r>
            <a:endParaRPr lang="en-GB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n-US" sz="3100" i="1" dirty="0" smtClean="0"/>
              <a:t>The best data for the best answers</a:t>
            </a:r>
            <a:br>
              <a:rPr lang="en-US" sz="3100" i="1" dirty="0" smtClean="0"/>
            </a:br>
            <a:r>
              <a:rPr lang="en-US" sz="1800" i="1" dirty="0" smtClean="0"/>
              <a:t>(slide courtesy of </a:t>
            </a:r>
            <a:r>
              <a:rPr lang="en-US" sz="1800" i="1" dirty="0" err="1" smtClean="0"/>
              <a:t>F.Pando</a:t>
            </a:r>
            <a:r>
              <a:rPr lang="en-US" sz="1800" i="1" dirty="0" smtClean="0"/>
              <a:t>, RJB, GBIF)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25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108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Biodiversity data suitable for analysis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29" y="1768931"/>
            <a:ext cx="4244437" cy="3100788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134" y="1759894"/>
            <a:ext cx="4088234" cy="3109825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18" y="3529370"/>
            <a:ext cx="4734026" cy="3273964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7"/>
          <p:cNvSpPr/>
          <p:nvPr/>
        </p:nvSpPr>
        <p:spPr>
          <a:xfrm>
            <a:off x="5857591" y="6015793"/>
            <a:ext cx="2905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offers a tremendous increase in data </a:t>
            </a:r>
            <a:r>
              <a:rPr lang="en-US" dirty="0" smtClean="0">
                <a:solidFill>
                  <a:srgbClr val="FF0000"/>
                </a:solidFill>
              </a:rPr>
              <a:t>available!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4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65105"/>
            <a:ext cx="853244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Linking CS Biodiversity observation platform(s) and species identification based on automatic image analysis</a:t>
            </a:r>
            <a:endParaRPr lang="en-US" sz="2400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1662" y="3020089"/>
            <a:ext cx="1011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6803" y="2163652"/>
            <a:ext cx="1342210" cy="240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712" y="1691613"/>
            <a:ext cx="3514215" cy="503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046" y="2179204"/>
            <a:ext cx="1229164" cy="89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 descr="C:\Users\pando\Desktop\unnam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40" y="1532411"/>
            <a:ext cx="1297331" cy="12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61740" y="4680836"/>
            <a:ext cx="5150972" cy="226759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/>
              <a:t>Observer/SC gets species ID</a:t>
            </a:r>
          </a:p>
          <a:p>
            <a:pPr marL="457200" lvl="1" indent="0">
              <a:buNone/>
            </a:pPr>
            <a:r>
              <a:rPr lang="en-US" sz="2000" dirty="0" smtClean="0"/>
              <a:t>	Instant satisfaction </a:t>
            </a:r>
            <a:r>
              <a:rPr lang="en-US" sz="2000" dirty="0" smtClean="0">
                <a:sym typeface="Symbol"/>
              </a:rPr>
              <a:t></a:t>
            </a:r>
          </a:p>
          <a:p>
            <a:pPr marL="457200" lvl="1" indent="0">
              <a:buNone/>
            </a:pPr>
            <a:r>
              <a:rPr lang="en-US" sz="2000" dirty="0" smtClean="0">
                <a:sym typeface="Symbol"/>
              </a:rPr>
              <a:t>Species distribution DB gets ID</a:t>
            </a:r>
          </a:p>
          <a:p>
            <a:pPr marL="457200" lvl="1" indent="0">
              <a:buNone/>
            </a:pPr>
            <a:r>
              <a:rPr lang="en-US" sz="2000" dirty="0" smtClean="0">
                <a:sym typeface="Symbol"/>
              </a:rPr>
              <a:t>	DB quality </a:t>
            </a:r>
            <a:endParaRPr lang="en-US" sz="2000" dirty="0"/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0540" y="3170800"/>
            <a:ext cx="1748292" cy="53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0540" y="3899004"/>
            <a:ext cx="174829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 descr="C:\Users\pando\Desktop\2000px-Arrows_12x12_e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644" y="2268315"/>
            <a:ext cx="534413" cy="9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C:\Users\pando\Desktop\2000px-Arrows_12x12_e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04100" y="3445611"/>
            <a:ext cx="534413" cy="9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9102078">
            <a:off x="1126932" y="198476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  6.109947 N</a:t>
            </a:r>
          </a:p>
          <a:p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90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73.336116 W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262" y="2204864"/>
            <a:ext cx="7101178" cy="246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70680"/>
            <a:ext cx="7839456" cy="164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logotipo del Bif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9525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38347" y="5229200"/>
            <a:ext cx="7038109" cy="79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The Institute for </a:t>
            </a:r>
            <a:r>
              <a:rPr lang="en-US" dirty="0" err="1"/>
              <a:t>Biocomputation</a:t>
            </a:r>
            <a:r>
              <a:rPr lang="en-US" dirty="0"/>
              <a:t> and Physics of Complex Systems (BIFI</a:t>
            </a:r>
            <a:r>
              <a:rPr lang="en-US" dirty="0" smtClean="0"/>
              <a:t>). Zaragoza.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69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remarks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928992" cy="4784400"/>
          </a:xfrm>
        </p:spPr>
        <p:txBody>
          <a:bodyPr/>
          <a:lstStyle/>
          <a:p>
            <a:r>
              <a:rPr lang="en-US" sz="2000" dirty="0" smtClean="0"/>
              <a:t>EGI LW Competence Center has been </a:t>
            </a:r>
            <a:r>
              <a:rPr lang="en-US" sz="2000" b="1" dirty="0" smtClean="0"/>
              <a:t>instrumental</a:t>
            </a:r>
            <a:r>
              <a:rPr lang="en-US" sz="2000" dirty="0" smtClean="0"/>
              <a:t> for us to progress !</a:t>
            </a:r>
          </a:p>
          <a:p>
            <a:r>
              <a:rPr lang="en-US" sz="2000" dirty="0" smtClean="0"/>
              <a:t>We have adopted the </a:t>
            </a:r>
            <a:r>
              <a:rPr lang="en-US" sz="2000" dirty="0" err="1"/>
              <a:t>F</a:t>
            </a:r>
            <a:r>
              <a:rPr lang="en-US" sz="2000" dirty="0" err="1" smtClean="0"/>
              <a:t>edCloud</a:t>
            </a:r>
            <a:r>
              <a:rPr lang="en-US" sz="2000" dirty="0" smtClean="0"/>
              <a:t> basis, and are exploring the components (PaaS, SaaS levels), in collaboration with other projects (like INDIGO)</a:t>
            </a:r>
          </a:p>
          <a:p>
            <a:r>
              <a:rPr lang="en-US" sz="2000" dirty="0" smtClean="0"/>
              <a:t>A lot of effort put! 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-Many thanks to all people and teams!!!</a:t>
            </a:r>
          </a:p>
          <a:p>
            <a:r>
              <a:rPr lang="en-US" sz="2000" dirty="0" smtClean="0"/>
              <a:t>We start to have an idea of how this framework can be sustained, what tools do we need and what do we miss (in particular more resources)</a:t>
            </a:r>
          </a:p>
          <a:p>
            <a:r>
              <a:rPr lang="en-US" sz="2000" b="1" dirty="0" smtClean="0"/>
              <a:t>Because the challenge in front of us is very large</a:t>
            </a:r>
          </a:p>
          <a:p>
            <a:r>
              <a:rPr lang="en-US" sz="2000" dirty="0" smtClean="0"/>
              <a:t>A final reflection</a:t>
            </a:r>
            <a:r>
              <a:rPr lang="en-US" sz="2000" dirty="0"/>
              <a:t> </a:t>
            </a:r>
            <a:r>
              <a:rPr lang="en-US" sz="2000" dirty="0" smtClean="0"/>
              <a:t>towards our integration into Open Science (Cloud) , motivated by </a:t>
            </a:r>
            <a:r>
              <a:rPr lang="en-US" sz="2000" i="1" dirty="0" smtClean="0"/>
              <a:t>“Creating a Learning Society: A new approach to Growth” (</a:t>
            </a:r>
            <a:r>
              <a:rPr lang="en-US" sz="2000" i="1" dirty="0" err="1" smtClean="0"/>
              <a:t>Stiglitz&amp;Greenwald</a:t>
            </a:r>
            <a:r>
              <a:rPr lang="en-US" sz="2000" i="1" dirty="0" smtClean="0"/>
              <a:t>): </a:t>
            </a:r>
            <a:r>
              <a:rPr lang="en-US" sz="2000" b="1" dirty="0" smtClean="0"/>
              <a:t>WE CAN HAVE A LARGE (SOCIETAL) IMPACT IF </a:t>
            </a:r>
          </a:p>
          <a:p>
            <a:pPr lvl="1"/>
            <a:r>
              <a:rPr lang="en-US" sz="2200" dirty="0" smtClean="0"/>
              <a:t>We are able to reach an adequate scale </a:t>
            </a:r>
          </a:p>
          <a:p>
            <a:pPr lvl="1"/>
            <a:r>
              <a:rPr lang="en-US" sz="2200" dirty="0" smtClean="0"/>
              <a:t>We realize that our experience should be exploited to provide learning support!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Experiences from the  EGI-</a:t>
            </a:r>
            <a:r>
              <a:rPr lang="en-US" dirty="0" err="1"/>
              <a:t>LifeWatch</a:t>
            </a:r>
            <a:r>
              <a:rPr lang="en-US" dirty="0"/>
              <a:t> Competence Center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7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umor con el Cambio Climático y los glaci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3058434" cy="4168281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827585" y="2708920"/>
            <a:ext cx="439248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are cordially invited to </a:t>
            </a:r>
            <a:r>
              <a:rPr lang="en-US" sz="3600" dirty="0" smtClean="0"/>
              <a:t>follow us in www.lifewatch.eu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LifeWatch</a:t>
            </a:r>
            <a:r>
              <a:rPr lang="en-US" dirty="0" smtClean="0"/>
              <a:t> in the 2016 ESFRI Roadmap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/>
              <a:t>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</a:t>
            </a:r>
            <a:r>
              <a:rPr lang="en-US" dirty="0" smtClean="0"/>
              <a:t>WP6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775" t="12901" r="14957" b="9400"/>
          <a:stretch/>
        </p:blipFill>
        <p:spPr>
          <a:xfrm>
            <a:off x="539552" y="1194461"/>
            <a:ext cx="8280920" cy="507835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47664" y="2204864"/>
            <a:ext cx="588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http://www.esfri.eu/esfri_roadmap2016/roadmap-2016.php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87624" y="5877272"/>
            <a:ext cx="6912768" cy="248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982" t="15000" r="26769" b="6601"/>
          <a:stretch/>
        </p:blipFill>
        <p:spPr>
          <a:xfrm>
            <a:off x="-468560" y="-171400"/>
            <a:ext cx="9937104" cy="80648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59632" y="3212976"/>
            <a:ext cx="1872208" cy="320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EGI-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LifeWatch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Competence Center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62188"/>
            <a:ext cx="5109186" cy="263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251520" y="5589240"/>
            <a:ext cx="8712968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EGI </a:t>
            </a:r>
            <a:r>
              <a:rPr lang="en-US" sz="2000" b="1" dirty="0" err="1" smtClean="0"/>
              <a:t>LifeWatch</a:t>
            </a:r>
            <a:r>
              <a:rPr lang="en-US" sz="2000" b="1" dirty="0" smtClean="0"/>
              <a:t> </a:t>
            </a:r>
            <a:r>
              <a:rPr lang="en-US" sz="2000" b="1" dirty="0" smtClean="0"/>
              <a:t>CC acting as a </a:t>
            </a:r>
            <a:r>
              <a:rPr lang="en-US" sz="2000" b="1" dirty="0" smtClean="0">
                <a:solidFill>
                  <a:srgbClr val="C00000"/>
                </a:solidFill>
              </a:rPr>
              <a:t>key technical collaboration forum</a:t>
            </a:r>
            <a:r>
              <a:rPr lang="en-US" sz="2000" b="1" dirty="0" smtClean="0"/>
              <a:t>!</a:t>
            </a:r>
          </a:p>
          <a:p>
            <a:r>
              <a:rPr lang="en-US" b="1" i="1" dirty="0" smtClean="0"/>
              <a:t>Participation of more </a:t>
            </a:r>
            <a:r>
              <a:rPr lang="en-US" b="1" i="1" dirty="0" err="1" smtClean="0"/>
              <a:t>LifeWatch</a:t>
            </a:r>
            <a:r>
              <a:rPr lang="en-US" b="1" i="1" dirty="0" smtClean="0"/>
              <a:t> partners (not formal partners in EGI-Engage): </a:t>
            </a:r>
            <a:r>
              <a:rPr lang="en-US" b="1" i="1" dirty="0" err="1"/>
              <a:t>LifeWatch</a:t>
            </a:r>
            <a:r>
              <a:rPr lang="en-US" b="1" i="1" dirty="0"/>
              <a:t> Spain </a:t>
            </a:r>
            <a:r>
              <a:rPr lang="en-US" b="1" i="1" dirty="0" smtClean="0"/>
              <a:t>JRU, </a:t>
            </a:r>
            <a:r>
              <a:rPr lang="en-US" b="1" i="1" dirty="0" err="1" smtClean="0"/>
              <a:t>LifeWatch</a:t>
            </a:r>
            <a:r>
              <a:rPr lang="en-US" b="1" i="1" dirty="0" smtClean="0"/>
              <a:t> Greece team at HCMR, </a:t>
            </a:r>
            <a:r>
              <a:rPr lang="en-US" b="1" i="1" dirty="0" err="1" smtClean="0"/>
              <a:t>LifeWatch</a:t>
            </a:r>
            <a:r>
              <a:rPr lang="en-US" b="1" i="1" dirty="0" smtClean="0"/>
              <a:t> Italy team at </a:t>
            </a:r>
            <a:r>
              <a:rPr lang="en-US" b="1" i="1" dirty="0" err="1" smtClean="0"/>
              <a:t>UniSalento</a:t>
            </a:r>
            <a:r>
              <a:rPr lang="en-US" b="1" i="1" dirty="0" smtClean="0"/>
              <a:t>, </a:t>
            </a:r>
            <a:r>
              <a:rPr lang="en-US" b="1" i="1" dirty="0" err="1" smtClean="0"/>
              <a:t>LifeWatch</a:t>
            </a:r>
            <a:r>
              <a:rPr lang="en-US" b="1" i="1" dirty="0" smtClean="0"/>
              <a:t> Belgium at </a:t>
            </a:r>
            <a:r>
              <a:rPr lang="en-US" b="1" i="1" dirty="0" err="1" smtClean="0"/>
              <a:t>U.Lovaine</a:t>
            </a:r>
            <a:r>
              <a:rPr lang="en-US" b="1" i="1" dirty="0" smtClean="0"/>
              <a:t>, </a:t>
            </a:r>
            <a:r>
              <a:rPr lang="en-US" b="1" i="1" dirty="0" err="1" smtClean="0"/>
              <a:t>LifeWatch</a:t>
            </a:r>
            <a:r>
              <a:rPr lang="en-US" b="1" i="1" dirty="0" smtClean="0"/>
              <a:t> NL at </a:t>
            </a:r>
            <a:r>
              <a:rPr lang="en-US" b="1" i="1" dirty="0" err="1" smtClean="0"/>
              <a:t>UvA</a:t>
            </a:r>
            <a:r>
              <a:rPr lang="en-US" b="1" i="1" dirty="0" smtClean="0"/>
              <a:t>…</a:t>
            </a:r>
            <a:endParaRPr lang="en-US" b="1" i="1" dirty="0"/>
          </a:p>
        </p:txBody>
      </p:sp>
      <p:graphicFrame>
        <p:nvGraphicFramePr>
          <p:cNvPr id="9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62431"/>
              </p:ext>
            </p:extLst>
          </p:nvPr>
        </p:nvGraphicFramePr>
        <p:xfrm>
          <a:off x="5652120" y="908720"/>
          <a:ext cx="3168352" cy="2926080"/>
        </p:xfrm>
        <a:graphic>
          <a:graphicData uri="http://schemas.openxmlformats.org/drawingml/2006/table">
            <a:tbl>
              <a:tblPr/>
              <a:tblGrid>
                <a:gridCol w="312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#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Participant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Role in the CC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JRU-NGI-ES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Service Provider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JRU-LW-ES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Service Provider/User Community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NGI-PT (LIP)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Service Provider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NGI-FR (CNRS</a:t>
                      </a: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INRA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Service Provider/User community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NGI-IT (INFN)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Service Provider/User community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VLIZ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, Belgium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User Community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CIBIO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, Portugal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User Community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2 Marcador de contenido"/>
          <p:cNvSpPr>
            <a:spLocks noGrp="1"/>
          </p:cNvSpPr>
          <p:nvPr>
            <p:ph idx="4294967295"/>
          </p:nvPr>
        </p:nvSpPr>
        <p:spPr>
          <a:xfrm>
            <a:off x="35496" y="3570506"/>
            <a:ext cx="6624860" cy="1802710"/>
          </a:xfrm>
          <a:prstGeom prst="rect">
            <a:avLst/>
          </a:prstGeo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The proposal prepared in July 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2014 included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:</a:t>
            </a:r>
          </a:p>
          <a:p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A support task from NGIs (ES,PT,IT)</a:t>
            </a:r>
          </a:p>
          <a:p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Two lighthouse projects (24M): </a:t>
            </a:r>
          </a:p>
          <a:p>
            <a:pPr lvl="1"/>
            <a:r>
              <a:rPr lang="en-US" sz="1400" b="1" dirty="0" smtClean="0">
                <a:latin typeface="Arial" charset="0"/>
                <a:cs typeface="Arial" charset="0"/>
              </a:rPr>
              <a:t>Big Data and Ecological Observatories</a:t>
            </a:r>
          </a:p>
          <a:p>
            <a:pPr lvl="1"/>
            <a:r>
              <a:rPr lang="en-US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Supporting Workflows &amp; Virtual Labs in </a:t>
            </a:r>
            <a:r>
              <a:rPr lang="en-US" sz="1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FedCloud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for </a:t>
            </a:r>
            <a:r>
              <a:rPr lang="en-US" sz="1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LifeWatch</a:t>
            </a:r>
            <a:endParaRPr lang="en-US" sz="1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A path finding project (12M):</a:t>
            </a:r>
          </a:p>
          <a:p>
            <a:pPr lvl="1"/>
            <a:r>
              <a:rPr lang="en-US" sz="1400" b="1" dirty="0" smtClean="0">
                <a:latin typeface="Arial" charset="0"/>
                <a:cs typeface="Arial" charset="0"/>
              </a:rPr>
              <a:t>Advanced Support to Citizen Science in Biodiversity</a:t>
            </a:r>
          </a:p>
          <a:p>
            <a:pPr lvl="1">
              <a:buFont typeface="Arial" charset="0"/>
              <a:buNone/>
            </a:pPr>
            <a:endParaRPr lang="en-US" sz="1800" b="1" dirty="0" smtClean="0">
              <a:latin typeface="Arial" charset="0"/>
              <a:cs typeface="Arial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444208" y="4005064"/>
            <a:ext cx="2339752" cy="13311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1400" b="1" dirty="0">
                <a:latin typeface="Arial" charset="0"/>
                <a:ea typeface="ＭＳ Ｐゴシック" pitchFamily="34" charset="-128"/>
                <a:cs typeface="Arial" charset="0"/>
              </a:rPr>
              <a:t>90 PM requested, EGI-Engage funds 59 PM</a:t>
            </a:r>
          </a:p>
          <a:p>
            <a:pPr>
              <a:buFont typeface="Arial" charset="0"/>
              <a:buNone/>
            </a:pPr>
            <a:endParaRPr lang="en-US" sz="1000" b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b="1" dirty="0">
                <a:latin typeface="Arial" charset="0"/>
                <a:ea typeface="ＭＳ Ｐゴシック" pitchFamily="34" charset="-128"/>
                <a:cs typeface="Arial" charset="0"/>
              </a:rPr>
              <a:t>LIFE-WATCH related initiatives complement </a:t>
            </a:r>
            <a:endParaRPr lang="en-US" sz="14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what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possible</a:t>
            </a:r>
            <a:endParaRPr lang="en-US" sz="1400" b="1" dirty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EGI-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LifeWatch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CC</a:t>
            </a:r>
            <a:r>
              <a:rPr lang="es-E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Deliverables</a:t>
            </a:r>
            <a:r>
              <a:rPr lang="es-ES" dirty="0" smtClean="0">
                <a:latin typeface="Arial" charset="0"/>
                <a:ea typeface="ＭＳ Ｐゴシック" pitchFamily="34" charset="-128"/>
                <a:cs typeface="Arial" charset="0"/>
              </a:rPr>
              <a:t>/</a:t>
            </a:r>
            <a:r>
              <a:rPr 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Milestones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</a:t>
            </a:r>
            <a:r>
              <a:rPr lang="en-US" dirty="0" smtClean="0"/>
              <a:t>Marco, </a:t>
            </a:r>
            <a:r>
              <a:rPr lang="en-US" dirty="0"/>
              <a:t>Progress with </a:t>
            </a:r>
            <a:r>
              <a:rPr lang="en-US" dirty="0" smtClean="0"/>
              <a:t>the EGI-</a:t>
            </a:r>
            <a:r>
              <a:rPr lang="en-US" dirty="0" err="1" smtClean="0"/>
              <a:t>LifeWatch</a:t>
            </a:r>
            <a:r>
              <a:rPr lang="en-US" dirty="0" smtClean="0"/>
              <a:t> </a:t>
            </a:r>
            <a:r>
              <a:rPr lang="en-US" dirty="0"/>
              <a:t>Competence </a:t>
            </a:r>
            <a:r>
              <a:rPr lang="en-US" dirty="0" smtClean="0"/>
              <a:t>Center, WP6</a:t>
            </a:r>
            <a:endParaRPr lang="en-GB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187624" y="2492896"/>
            <a:ext cx="8964612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endParaRPr lang="es-ES" sz="24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251520" y="1341438"/>
            <a:ext cx="8640960" cy="47844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Assigned to </a:t>
            </a:r>
            <a:r>
              <a:rPr lang="en-US" sz="2400" b="1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SA2.7: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000" b="1" dirty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lvl="0" inden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D6.1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:Assisted pattern recognition tools integrated with EGI for citizen science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(OTHER, M09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0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lvl="0" inden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D6.6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 Data flow handler and basic R tools to integrate and process data from Ecological Observatories on EGI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(DEM, M12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0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D6.18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 Report on the installed 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LifeWatch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 applications and their usage record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(R, M24)</a:t>
            </a: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Related to SA2.1 Training</a:t>
            </a:r>
            <a:endParaRPr lang="en-US" sz="2400" b="1" dirty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M6.1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 Joint training program for the first period is agreed </a:t>
            </a:r>
            <a:r>
              <a:rPr lang="es-ES" sz="2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M03</a:t>
            </a:r>
            <a:endParaRPr lang="en-US" sz="2400" b="1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M6.5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 Joint training program for the sec. period is agreed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M15</a:t>
            </a:r>
            <a:endParaRPr lang="es-ES" sz="2400" b="1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pitchFamily="34" charset="-128"/>
                <a:cs typeface="Arial" charset="0"/>
              </a:rPr>
              <a:t>LifeWatch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 Competence Center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Tasks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b="1" dirty="0">
                <a:latin typeface="Arial" charset="0"/>
                <a:ea typeface="ＭＳ Ｐゴシック" pitchFamily="34" charset="-128"/>
                <a:cs typeface="Arial" charset="0"/>
              </a:rPr>
              <a:t>TASK SA2.7 </a:t>
            </a:r>
            <a:r>
              <a:rPr lang="en-US" sz="2400" b="1" dirty="0" err="1">
                <a:latin typeface="Arial" charset="0"/>
                <a:ea typeface="ＭＳ Ｐゴシック" pitchFamily="34" charset="-128"/>
                <a:cs typeface="Arial" charset="0"/>
              </a:rPr>
              <a:t>LifeWatch</a:t>
            </a:r>
            <a:r>
              <a:rPr lang="en-US" sz="2400" b="1" dirty="0">
                <a:latin typeface="Arial" charset="0"/>
                <a:ea typeface="ＭＳ Ｐゴシック" pitchFamily="34" charset="-128"/>
                <a:cs typeface="Arial" charset="0"/>
              </a:rPr>
              <a:t>  </a:t>
            </a: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(Lead partner: IFCA, M1 – M30) </a:t>
            </a:r>
            <a:endParaRPr lang="en-US" sz="24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2400" dirty="0">
                <a:latin typeface="Arial" charset="0"/>
                <a:ea typeface="ＭＳ Ｐゴシック" pitchFamily="34" charset="-128"/>
                <a:cs typeface="Arial" charset="0"/>
              </a:rPr>
              <a:t>The goal of the </a:t>
            </a:r>
            <a:r>
              <a:rPr lang="en-US" sz="2400" dirty="0" err="1">
                <a:latin typeface="Arial" charset="0"/>
                <a:ea typeface="ＭＳ Ｐゴシック" pitchFamily="34" charset="-128"/>
                <a:cs typeface="Arial" charset="0"/>
              </a:rPr>
              <a:t>LifeWatch</a:t>
            </a:r>
            <a:r>
              <a:rPr lang="en-US" sz="2400" dirty="0">
                <a:latin typeface="Arial" charset="0"/>
                <a:ea typeface="ＭＳ Ｐゴシック" pitchFamily="34" charset="-128"/>
                <a:cs typeface="Arial" charset="0"/>
              </a:rPr>
              <a:t> EGI CC is to capture and address the requirements of Biodiversity and Ecosystems research communities. </a:t>
            </a:r>
          </a:p>
          <a:p>
            <a:r>
              <a:rPr lang="en-US" sz="2400" dirty="0">
                <a:latin typeface="Arial" charset="0"/>
                <a:ea typeface="ＭＳ Ｐゴシック" pitchFamily="34" charset="-128"/>
                <a:cs typeface="Arial" charset="0"/>
              </a:rPr>
              <a:t>To achieve this, the Competence Center will </a:t>
            </a:r>
          </a:p>
          <a:p>
            <a:pPr lvl="1"/>
            <a:r>
              <a:rPr lang="en-US" b="1" dirty="0">
                <a:latin typeface="Arial" charset="0"/>
                <a:cs typeface="Arial" charset="0"/>
              </a:rPr>
              <a:t>deploy </a:t>
            </a:r>
            <a:r>
              <a:rPr lang="en-US" dirty="0">
                <a:latin typeface="Arial" charset="0"/>
                <a:cs typeface="Arial" charset="0"/>
              </a:rPr>
              <a:t>cloud and </a:t>
            </a:r>
            <a:r>
              <a:rPr lang="en-US" dirty="0" err="1">
                <a:latin typeface="Arial" charset="0"/>
                <a:cs typeface="Arial" charset="0"/>
              </a:rPr>
              <a:t>gpgpu</a:t>
            </a:r>
            <a:r>
              <a:rPr lang="en-US" dirty="0">
                <a:latin typeface="Arial" charset="0"/>
                <a:cs typeface="Arial" charset="0"/>
              </a:rPr>
              <a:t> based</a:t>
            </a:r>
            <a:r>
              <a:rPr lang="en-US" b="1" dirty="0">
                <a:latin typeface="Arial" charset="0"/>
                <a:cs typeface="Arial" charset="0"/>
              </a:rPr>
              <a:t> e-Infrastructure </a:t>
            </a:r>
            <a:r>
              <a:rPr lang="en-US" dirty="0">
                <a:latin typeface="Arial" charset="0"/>
                <a:cs typeface="Arial" charset="0"/>
              </a:rPr>
              <a:t>services required to support data management, data processing and modelling for Ecological Observatories, 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facilitate the adoption and exploitation of the EGI infrastructure by the </a:t>
            </a:r>
            <a:r>
              <a:rPr lang="en-US" dirty="0" err="1">
                <a:latin typeface="Arial" charset="0"/>
                <a:cs typeface="Arial" charset="0"/>
              </a:rPr>
              <a:t>LifeWatch</a:t>
            </a:r>
            <a:r>
              <a:rPr lang="en-US" dirty="0">
                <a:latin typeface="Arial" charset="0"/>
                <a:cs typeface="Arial" charset="0"/>
              </a:rPr>
              <a:t> user community.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explore </a:t>
            </a:r>
            <a:r>
              <a:rPr lang="en-US" dirty="0">
                <a:latin typeface="Arial" charset="0"/>
                <a:cs typeface="Arial" charset="0"/>
              </a:rPr>
              <a:t>possibilities to increase the participation of citizens in data-intensive biodiversity research, 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</a:t>
            </a:r>
            <a:r>
              <a:rPr lang="en-US" dirty="0" smtClean="0"/>
              <a:t>Marco, </a:t>
            </a:r>
            <a:r>
              <a:rPr lang="en-US" dirty="0"/>
              <a:t>Progress with </a:t>
            </a:r>
            <a:r>
              <a:rPr lang="en-US" dirty="0" smtClean="0"/>
              <a:t>the EGI-</a:t>
            </a:r>
            <a:r>
              <a:rPr lang="en-US" dirty="0" err="1" smtClean="0"/>
              <a:t>LifeWatch</a:t>
            </a:r>
            <a:r>
              <a:rPr lang="en-US" dirty="0" smtClean="0"/>
              <a:t> </a:t>
            </a:r>
            <a:r>
              <a:rPr lang="en-US" dirty="0"/>
              <a:t>Competence </a:t>
            </a:r>
            <a:r>
              <a:rPr lang="en-US" dirty="0" smtClean="0"/>
              <a:t>Center, WP6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9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Exploiting </a:t>
            </a:r>
            <a:r>
              <a:rPr lang="en-GB" dirty="0" err="1" smtClean="0"/>
              <a:t>FedCloud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8784976" cy="4784400"/>
          </a:xfrm>
        </p:spPr>
        <p:txBody>
          <a:bodyPr/>
          <a:lstStyle/>
          <a:p>
            <a:r>
              <a:rPr lang="en-GB" sz="2400" b="1" dirty="0" err="1" smtClean="0"/>
              <a:t>FedCloud</a:t>
            </a:r>
            <a:r>
              <a:rPr lang="en-GB" sz="2400" b="1" dirty="0" smtClean="0"/>
              <a:t> adopted in LW CC as the basis (IaaS) for supporting the different services and applications</a:t>
            </a:r>
          </a:p>
          <a:p>
            <a:pPr lvl="0"/>
            <a:r>
              <a:rPr lang="en-GB" sz="2400" b="1" dirty="0">
                <a:solidFill>
                  <a:srgbClr val="FF0000"/>
                </a:solidFill>
              </a:rPr>
              <a:t>Have we made the RIGHT SELECTION</a:t>
            </a:r>
            <a:r>
              <a:rPr lang="en-GB" sz="2400" b="1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en-GB" sz="2400" b="1" dirty="0" smtClean="0">
                <a:solidFill>
                  <a:srgbClr val="FF0000"/>
                </a:solidFill>
              </a:rPr>
              <a:t>We aim to integrate under an Open Science Cloud</a:t>
            </a:r>
            <a:endParaRPr lang="en-GB" sz="2400" b="1" dirty="0">
              <a:solidFill>
                <a:prstClr val="black"/>
              </a:solidFill>
            </a:endParaRPr>
          </a:p>
          <a:p>
            <a:r>
              <a:rPr lang="en-GB" sz="2400" b="1" dirty="0" err="1" smtClean="0"/>
              <a:t>LifeWatch</a:t>
            </a:r>
            <a:r>
              <a:rPr lang="en-GB" sz="2400" b="1" dirty="0" smtClean="0"/>
              <a:t> VO supported on </a:t>
            </a:r>
            <a:r>
              <a:rPr lang="en-GB" sz="2400" b="1" dirty="0" err="1" smtClean="0"/>
              <a:t>FedCloud</a:t>
            </a:r>
            <a:r>
              <a:rPr lang="en-GB" sz="2400" b="1" dirty="0" smtClean="0"/>
              <a:t> resources</a:t>
            </a:r>
          </a:p>
          <a:p>
            <a:r>
              <a:rPr lang="en-GB" sz="2400" b="1" dirty="0" smtClean="0"/>
              <a:t>but… the cloud world is not “easy”</a:t>
            </a:r>
          </a:p>
          <a:p>
            <a:pPr lvl="1"/>
            <a:r>
              <a:rPr lang="en-GB" sz="2000" b="1" dirty="0" smtClean="0"/>
              <a:t>PILOT PROJECT IN SEVILLE HAS SHOWN MANY OF THE POSSIBILITIES, BUT ALSO THE CHALLENGES!</a:t>
            </a:r>
          </a:p>
          <a:p>
            <a:pPr lvl="1"/>
            <a:r>
              <a:rPr lang="en-GB" sz="2000" b="1" dirty="0" smtClean="0"/>
              <a:t>We are collaborating directly with </a:t>
            </a:r>
            <a:r>
              <a:rPr lang="en-GB" sz="2000" b="1" dirty="0" err="1" smtClean="0"/>
              <a:t>FedCloud</a:t>
            </a:r>
            <a:r>
              <a:rPr lang="en-GB" sz="2000" b="1" dirty="0" smtClean="0"/>
              <a:t> team, and with Data Commons team within EGI-ENGAGE</a:t>
            </a:r>
          </a:p>
          <a:p>
            <a:pPr lvl="1"/>
            <a:r>
              <a:rPr lang="en-GB" sz="2000" b="1" dirty="0" smtClean="0"/>
              <a:t>We profit of the collaboration with INDIGO-DATACLOUD</a:t>
            </a:r>
          </a:p>
          <a:p>
            <a:pPr lvl="2"/>
            <a:r>
              <a:rPr lang="en-GB" sz="1600" b="1" dirty="0" smtClean="0"/>
              <a:t>With participation of several LW CC partners</a:t>
            </a:r>
          </a:p>
          <a:p>
            <a:endParaRPr lang="en-GB" sz="20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  <p:pic>
        <p:nvPicPr>
          <p:cNvPr id="8" name="Obraz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512" y="5589240"/>
            <a:ext cx="1769976" cy="12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Exploiting </a:t>
            </a:r>
            <a:r>
              <a:rPr lang="en-GB" dirty="0" err="1" smtClean="0"/>
              <a:t>FedCloud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3888432" cy="4784400"/>
          </a:xfrm>
        </p:spPr>
        <p:txBody>
          <a:bodyPr/>
          <a:lstStyle/>
          <a:p>
            <a:r>
              <a:rPr lang="en-GB" sz="2000" b="1" dirty="0" err="1" smtClean="0"/>
              <a:t>Openstack</a:t>
            </a:r>
            <a:r>
              <a:rPr lang="en-GB" sz="2000" b="1" dirty="0" smtClean="0"/>
              <a:t> view in LW pilot in Seville </a:t>
            </a:r>
          </a:p>
          <a:p>
            <a:r>
              <a:rPr lang="en-GB" sz="2000" b="1" dirty="0" smtClean="0"/>
              <a:t>Other </a:t>
            </a:r>
            <a:r>
              <a:rPr lang="en-GB" sz="2000" b="1" dirty="0" err="1" smtClean="0"/>
              <a:t>FedCloud</a:t>
            </a:r>
            <a:r>
              <a:rPr lang="en-GB" sz="2000" b="1" dirty="0" smtClean="0"/>
              <a:t> resources used (supporting LW VO):</a:t>
            </a:r>
          </a:p>
          <a:p>
            <a:pPr lvl="1"/>
            <a:r>
              <a:rPr lang="en-GB" sz="1600" b="1" dirty="0" smtClean="0"/>
              <a:t>IFCA</a:t>
            </a:r>
          </a:p>
          <a:p>
            <a:pPr lvl="1"/>
            <a:r>
              <a:rPr lang="en-GB" sz="1600" b="1" dirty="0" smtClean="0">
                <a:solidFill>
                  <a:srgbClr val="FF0000"/>
                </a:solidFill>
              </a:rPr>
              <a:t>???</a:t>
            </a:r>
            <a:endParaRPr lang="en-GB" sz="2000" b="1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# Users registered in </a:t>
            </a:r>
            <a:r>
              <a:rPr lang="en-GB" sz="2000" b="1" dirty="0" err="1" smtClean="0">
                <a:solidFill>
                  <a:srgbClr val="FF0000"/>
                </a:solidFill>
              </a:rPr>
              <a:t>LifeWatch</a:t>
            </a:r>
            <a:r>
              <a:rPr lang="en-GB" sz="2000" b="1" dirty="0" smtClean="0">
                <a:solidFill>
                  <a:srgbClr val="FF0000"/>
                </a:solidFill>
              </a:rPr>
              <a:t> VO</a:t>
            </a:r>
          </a:p>
          <a:p>
            <a:r>
              <a:rPr lang="en-GB" sz="2000" b="1" dirty="0" smtClean="0"/>
              <a:t>Applications in production deployed on </a:t>
            </a:r>
            <a:r>
              <a:rPr lang="en-GB" sz="2000" b="1" dirty="0" err="1" smtClean="0"/>
              <a:t>FedCloud</a:t>
            </a:r>
            <a:r>
              <a:rPr lang="en-GB" sz="2000" b="1" dirty="0" smtClean="0"/>
              <a:t> resources:</a:t>
            </a:r>
          </a:p>
          <a:p>
            <a:pPr lvl="1"/>
            <a:r>
              <a:rPr lang="en-GB" sz="1600" b="1" dirty="0" smtClean="0"/>
              <a:t>VLIZ/Marine VRE</a:t>
            </a:r>
          </a:p>
          <a:p>
            <a:pPr lvl="1"/>
            <a:r>
              <a:rPr lang="en-GB" sz="1600" b="1" dirty="0" smtClean="0"/>
              <a:t>GBIF Spain</a:t>
            </a:r>
          </a:p>
          <a:p>
            <a:r>
              <a:rPr lang="en-GB" sz="2000" b="1" dirty="0" err="1" smtClean="0"/>
              <a:t>OpenProject</a:t>
            </a:r>
            <a:r>
              <a:rPr lang="en-GB" sz="2000" b="1" dirty="0" smtClean="0"/>
              <a:t> </a:t>
            </a:r>
            <a:r>
              <a:rPr lang="en-GB" sz="1800" b="1" dirty="0" smtClean="0"/>
              <a:t>(development)</a:t>
            </a:r>
            <a:endParaRPr lang="en-GB" sz="2000" b="1" dirty="0" smtClean="0"/>
          </a:p>
          <a:p>
            <a:pPr lvl="1"/>
            <a:r>
              <a:rPr lang="en-GB" sz="1600" b="1" dirty="0" smtClean="0"/>
              <a:t>7 Working groups</a:t>
            </a:r>
          </a:p>
          <a:p>
            <a:pPr lvl="1"/>
            <a:r>
              <a:rPr lang="en-GB" sz="1600" b="1" dirty="0" smtClean="0"/>
              <a:t>&gt;30 Registered users</a:t>
            </a:r>
            <a:endParaRPr lang="en-GB" sz="16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Progress with the EGI-</a:t>
            </a:r>
            <a:r>
              <a:rPr lang="en-US" dirty="0" err="1"/>
              <a:t>LifeWatch</a:t>
            </a:r>
            <a:r>
              <a:rPr lang="en-US" dirty="0"/>
              <a:t> Competence Center, WP6</a:t>
            </a:r>
            <a:endParaRPr lang="en-GB" dirty="0"/>
          </a:p>
        </p:txBody>
      </p:sp>
      <p:sp>
        <p:nvSpPr>
          <p:cNvPr id="2" name="AutoShape 2" descr="Displaying ebd_lfw_resourc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350" y="1249536"/>
            <a:ext cx="4951146" cy="36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_Engage_powerpoint_presentation_v3.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Global">
  <a:themeElements>
    <a:clrScheme name="1_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1_Globa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2477</TotalTime>
  <Words>1892</Words>
  <Application>Microsoft Office PowerPoint</Application>
  <PresentationFormat>Presentación en pantalla (4:3)</PresentationFormat>
  <Paragraphs>245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27</vt:i4>
      </vt:variant>
    </vt:vector>
  </HeadingPairs>
  <TitlesOfParts>
    <vt:vector size="46" baseType="lpstr">
      <vt:lpstr>ＭＳ Ｐゴシック</vt:lpstr>
      <vt:lpstr>Arial</vt:lpstr>
      <vt:lpstr>Calibri</vt:lpstr>
      <vt:lpstr>Consolas</vt:lpstr>
      <vt:lpstr>Segoe UI</vt:lpstr>
      <vt:lpstr>Symbol</vt:lpstr>
      <vt:lpstr>Tahoma</vt:lpstr>
      <vt:lpstr>Times New Roman</vt:lpstr>
      <vt:lpstr>Trebuchet MS</vt:lpstr>
      <vt:lpstr>Verdana</vt:lpstr>
      <vt:lpstr>Wingdings</vt:lpstr>
      <vt:lpstr>EGI_Engage_powerpoint_presentation_v3.1</vt:lpstr>
      <vt:lpstr>EGI Powerpoint Presentation (body)</vt:lpstr>
      <vt:lpstr>EGI Powerpoint Presentation (closing)</vt:lpstr>
      <vt:lpstr>1_Global</vt:lpstr>
      <vt:lpstr>Default Design</vt:lpstr>
      <vt:lpstr>1_Default Design</vt:lpstr>
      <vt:lpstr>2_Default Design</vt:lpstr>
      <vt:lpstr>3_Default Design</vt:lpstr>
      <vt:lpstr>Progress with the EGI-LifeWatch Competence Center </vt:lpstr>
      <vt:lpstr>What is LifeWatch?</vt:lpstr>
      <vt:lpstr>LifeWatch in the 2016 ESFRI Roadmap</vt:lpstr>
      <vt:lpstr>Presentación de PowerPoint</vt:lpstr>
      <vt:lpstr>EGI- LifeWatch Competence Center</vt:lpstr>
      <vt:lpstr>EGI-LifeWatch CC Deliverables/Milestones</vt:lpstr>
      <vt:lpstr>LifeWatch Competence Center Tasks</vt:lpstr>
      <vt:lpstr>Exploiting FedCloud</vt:lpstr>
      <vt:lpstr>Exploiting FedCloud</vt:lpstr>
      <vt:lpstr>Exploiting FedCloud</vt:lpstr>
      <vt:lpstr>Exploiting FedCloud</vt:lpstr>
      <vt:lpstr>Exploiting FedCloud</vt:lpstr>
      <vt:lpstr>Success Stories</vt:lpstr>
      <vt:lpstr>Ecological Observatories and R tools</vt:lpstr>
      <vt:lpstr>Ecological Observatories and R tools</vt:lpstr>
      <vt:lpstr>Ecological Observatories and R tools</vt:lpstr>
      <vt:lpstr>Ecological Observatories and R tools</vt:lpstr>
      <vt:lpstr>R tools / frameworks</vt:lpstr>
      <vt:lpstr>Implementations within LifeWatch</vt:lpstr>
      <vt:lpstr>CHALLENGES FOR Y2:  A REALISTIC FRAMEWORK</vt:lpstr>
      <vt:lpstr>CHALLENGES FOR Y2:  DEFINITION AND SETUP  OF THE e-INFRASTRUCTURE</vt:lpstr>
      <vt:lpstr>CHALLENGES FOR Y2:  ENGAGE THE COMMUNITY</vt:lpstr>
      <vt:lpstr> The best data for the best answers (slide courtesy of F.Pando, RJB, GBIF) </vt:lpstr>
      <vt:lpstr>Linking CS Biodiversity observation platform(s) and species identification based on automatic image analysis</vt:lpstr>
      <vt:lpstr>Presentación de PowerPoint</vt:lpstr>
      <vt:lpstr>Concluding remarks</vt:lpstr>
      <vt:lpstr>Presentación de PowerPoint</vt:lpstr>
    </vt:vector>
  </TitlesOfParts>
  <Company>IFCA-CSIC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the  EGI-LifeWatch Competence Center</dc:title>
  <dc:creator>JM</dc:creator>
  <cp:lastModifiedBy>Jesus</cp:lastModifiedBy>
  <cp:revision>48</cp:revision>
  <dcterms:created xsi:type="dcterms:W3CDTF">2015-05-17T12:28:17Z</dcterms:created>
  <dcterms:modified xsi:type="dcterms:W3CDTF">2016-04-13T08:00:04Z</dcterms:modified>
</cp:coreProperties>
</file>