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73" r:id="rId3"/>
    <p:sldId id="274" r:id="rId4"/>
    <p:sldId id="275" r:id="rId5"/>
    <p:sldId id="278" r:id="rId6"/>
    <p:sldId id="276" r:id="rId7"/>
    <p:sldId id="261" r:id="rId8"/>
    <p:sldId id="260" r:id="rId9"/>
    <p:sldId id="262" r:id="rId10"/>
    <p:sldId id="264" r:id="rId11"/>
    <p:sldId id="277" r:id="rId12"/>
    <p:sldId id="265" r:id="rId13"/>
    <p:sldId id="266" r:id="rId14"/>
    <p:sldId id="267" r:id="rId15"/>
    <p:sldId id="269" r:id="rId16"/>
    <p:sldId id="271" r:id="rId17"/>
    <p:sldId id="272" r:id="rId18"/>
    <p:sldId id="270" r:id="rId19"/>
    <p:sldId id="263" r:id="rId20"/>
    <p:sldId id="259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848E"/>
    <a:srgbClr val="0033CC"/>
    <a:srgbClr val="6F112E"/>
    <a:srgbClr val="83034C"/>
    <a:srgbClr val="16355A"/>
    <a:srgbClr val="CC2626"/>
    <a:srgbClr val="9B3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0" autoAdjust="0"/>
    <p:restoredTop sz="94711" autoAdjust="0"/>
  </p:normalViewPr>
  <p:slideViewPr>
    <p:cSldViewPr showGuides="1">
      <p:cViewPr varScale="1">
        <p:scale>
          <a:sx n="67" d="100"/>
          <a:sy n="67" d="100"/>
        </p:scale>
        <p:origin x="1084" y="56"/>
      </p:cViewPr>
      <p:guideLst>
        <p:guide orient="horz" pos="361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4C5AC5-6231-4069-B369-68094FAAD358}" type="datetimeFigureOut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7FA1C6-11DB-4DF9-B13E-0F2CC9F33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49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(03 a 04)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7FA1C6-11DB-4DF9-B13E-0F2CC9F334A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(03 a 04)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7FA1C6-11DB-4DF9-B13E-0F2CC9F334A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29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172706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1DF53-ABAD-417F-BA00-6F9C53FC6068}" type="datetimeFigureOut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53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0F55B-D094-43F4-A097-3FEFCB30C198}" type="datetimeFigureOut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BA227-A131-499A-A51B-C453F6BC6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51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B3CA3-9426-4DE6-BA64-B91571E5DC3D}" type="datetimeFigureOut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296FB-7795-4EF5-83E8-B0E9C59DE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5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55144-9C17-4446-8B57-7B44DBDF29E4}" type="datetimeFigureOut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76261-C812-44F3-94AE-7C9B03986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39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84E82-7DC1-4DED-A6F6-14006A44D4D4}" type="datetimeFigureOut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8D2B8-B2C8-417F-AE15-37C436DC4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3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7B59E-945F-42B7-8428-42DB8E2E407A}" type="datetimeFigureOut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65A83-EF93-449E-85A0-BD854994C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06411-9C3B-41A6-B465-D3437A14FC19}" type="datetimeFigureOut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BE4B0-C731-4142-B1A0-78134F98C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7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B02AF-77BA-448D-BE7C-6E707D486056}" type="datetimeFigureOut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8E45C-7EC3-4E02-B36E-D06F3FC85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5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5DE28-B2CA-4A19-B0F0-98407B140EBB}" type="datetimeFigureOut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89B4D-8BD2-4C83-BB89-4431AB0FB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21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FBC39-AD92-4F41-8620-BFF420A78BEB}" type="datetimeFigureOut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62094-4820-4152-AF80-55A4C6948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8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4DEF2-986A-4966-85CD-569D5FB30189}" type="datetimeFigureOut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BFD3C-2B20-4EEF-A871-D5F2BCDCC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8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4A47A-AAFF-42A5-8EEC-1CC6C243861D}" type="datetimeFigureOut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BBDB0-AEEE-464E-A14C-29387EB22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F49DB-A9F6-4E28-9C48-56555387A624}" type="datetimeFigureOut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534832-1478-44C5-ADB0-1E646B501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pcc-data.org/download_data/obs/cvap6190.zip" TargetMode="External"/><Relationship Id="rId3" Type="http://schemas.openxmlformats.org/officeDocument/2006/relationships/hyperlink" Target="http://www.ipcc-data.org/download_data/obs/cdtr6190.zip" TargetMode="External"/><Relationship Id="rId7" Type="http://schemas.openxmlformats.org/officeDocument/2006/relationships/hyperlink" Target="http://www.ipcc-data.org/download_data/obs/cwet6190.zip" TargetMode="External"/><Relationship Id="rId2" Type="http://schemas.openxmlformats.org/officeDocument/2006/relationships/hyperlink" Target="http://www.ipcc-data.org/download_data/obs/ctmp6190.zi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pcc-data.org/download_data/obs/cpre6190.zip" TargetMode="External"/><Relationship Id="rId11" Type="http://schemas.openxmlformats.org/officeDocument/2006/relationships/hyperlink" Target="http://www.ipcc-data.org/download_data/obs/cwnd6190.zip" TargetMode="External"/><Relationship Id="rId5" Type="http://schemas.openxmlformats.org/officeDocument/2006/relationships/hyperlink" Target="http://www.ipcc-data.org/download_data/obs/ctmn6190.zip" TargetMode="External"/><Relationship Id="rId10" Type="http://schemas.openxmlformats.org/officeDocument/2006/relationships/hyperlink" Target="http://www.ipcc-data.org/download_data/obs/crad6190.zip" TargetMode="External"/><Relationship Id="rId4" Type="http://schemas.openxmlformats.org/officeDocument/2006/relationships/hyperlink" Target="http://www.ipcc-data.org/download_data/obs/ctmx6190.zip" TargetMode="External"/><Relationship Id="rId9" Type="http://schemas.openxmlformats.org/officeDocument/2006/relationships/hyperlink" Target="http://www.ipcc-data.org/download_data/obs/ccld6190.zi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orldclim.org/version2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omasero/3921146424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flickr.com/people/68274775@N00" TargetMode="External"/><Relationship Id="rId4" Type="http://schemas.openxmlformats.org/officeDocument/2006/relationships/hyperlink" Target="https://commons.wikimedia.org/wiki/User:Pixeltoo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hyperlink" Target="http://creativecommons.org/licenses/by-sa/3.0/es/" TargetMode="External"/><Relationship Id="rId4" Type="http://schemas.openxmlformats.org/officeDocument/2006/relationships/hyperlink" Target="mailto:pando@rjb.csic.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bif.org/species/search?q=Cortaderia%20selloana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bif.org/species/270452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43039" y="5989320"/>
            <a:ext cx="5800961" cy="874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6629" y="1153865"/>
            <a:ext cx="7155731" cy="1843087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s-ES" dirty="0"/>
              <a:t>Historias de datos y biodiversidad: especies invasoras y </a:t>
            </a:r>
            <a:r>
              <a:rPr lang="es-ES" dirty="0" smtClean="0"/>
              <a:t>cambio climático</a:t>
            </a:r>
            <a:endParaRPr lang="es-ES" sz="3600" i="1" dirty="0" smtClean="0"/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656629" y="3574757"/>
            <a:ext cx="37112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DE0000"/>
              </a:buClr>
            </a:pPr>
            <a:r>
              <a:rPr lang="en-US" sz="2000" b="1" dirty="0">
                <a:solidFill>
                  <a:srgbClr val="16355A"/>
                </a:solidFill>
                <a:latin typeface="Consolas" pitchFamily="49" charset="0"/>
                <a:cs typeface="Arial" charset="0"/>
              </a:rPr>
              <a:t>Francisco Pando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DE0000"/>
              </a:buClr>
            </a:pPr>
            <a:r>
              <a:rPr lang="fr-FR" sz="2000" b="1" dirty="0" smtClean="0">
                <a:solidFill>
                  <a:srgbClr val="16355A"/>
                </a:solidFill>
                <a:latin typeface="Consolas" pitchFamily="49" charset="0"/>
                <a:cs typeface="Arial" charset="0"/>
              </a:rPr>
              <a:t>Real </a:t>
            </a:r>
            <a:r>
              <a:rPr lang="fr-FR" sz="2000" b="1" dirty="0" err="1" smtClean="0">
                <a:solidFill>
                  <a:srgbClr val="16355A"/>
                </a:solidFill>
                <a:latin typeface="Consolas" pitchFamily="49" charset="0"/>
                <a:cs typeface="Arial" charset="0"/>
              </a:rPr>
              <a:t>Jardín</a:t>
            </a:r>
            <a:r>
              <a:rPr lang="fr-FR" sz="2000" b="1" dirty="0" smtClean="0">
                <a:solidFill>
                  <a:srgbClr val="16355A"/>
                </a:solidFill>
                <a:latin typeface="Consolas" pitchFamily="49" charset="0"/>
                <a:cs typeface="Arial" charset="0"/>
              </a:rPr>
              <a:t> </a:t>
            </a:r>
            <a:r>
              <a:rPr lang="fr-FR" sz="2000" b="1" dirty="0" err="1" smtClean="0">
                <a:solidFill>
                  <a:srgbClr val="16355A"/>
                </a:solidFill>
                <a:latin typeface="Consolas" pitchFamily="49" charset="0"/>
                <a:cs typeface="Arial" charset="0"/>
              </a:rPr>
              <a:t>Botánico</a:t>
            </a:r>
            <a:r>
              <a:rPr lang="fr-FR" sz="2000" b="1" dirty="0" smtClean="0">
                <a:solidFill>
                  <a:srgbClr val="16355A"/>
                </a:solidFill>
                <a:latin typeface="Consolas" pitchFamily="49" charset="0"/>
                <a:cs typeface="Arial" charset="0"/>
              </a:rPr>
              <a:t>-CSIC</a:t>
            </a:r>
            <a:endParaRPr lang="en-US" sz="5400" b="1" dirty="0">
              <a:solidFill>
                <a:srgbClr val="16355A"/>
              </a:solidFill>
              <a:latin typeface="Consolas" pitchFamily="49" charset="0"/>
              <a:cs typeface="Arial" charset="0"/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110" y="5989320"/>
            <a:ext cx="3348150" cy="874404"/>
          </a:xfrm>
          <a:prstGeom prst="rect">
            <a:avLst/>
          </a:prstGeom>
          <a:solidFill>
            <a:srgbClr val="BCD6C5"/>
          </a:solidFill>
          <a:ln>
            <a:noFill/>
          </a:ln>
          <a:effectLst/>
          <a:extLst/>
        </p:spPr>
      </p:pic>
      <p:sp>
        <p:nvSpPr>
          <p:cNvPr id="11" name="Rectangle 10"/>
          <p:cNvSpPr/>
          <p:nvPr/>
        </p:nvSpPr>
        <p:spPr>
          <a:xfrm>
            <a:off x="0" y="6007731"/>
            <a:ext cx="33430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>
                    <a:lumMod val="95000"/>
                  </a:schemeClr>
                </a:solidFill>
              </a:rPr>
              <a:t>Máster Interuniversitario en Ciencia de </a:t>
            </a:r>
            <a:r>
              <a:rPr lang="es-ES" dirty="0" smtClean="0">
                <a:solidFill>
                  <a:schemeClr val="bg1">
                    <a:lumMod val="95000"/>
                  </a:schemeClr>
                </a:solidFill>
              </a:rPr>
              <a:t>Datos / 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</a:rPr>
              <a:t>Data </a:t>
            </a:r>
            <a:r>
              <a:rPr lang="es-ES" dirty="0" err="1" smtClean="0">
                <a:solidFill>
                  <a:schemeClr val="bg1">
                    <a:lumMod val="95000"/>
                  </a:schemeClr>
                </a:solidFill>
              </a:rPr>
              <a:t>Science</a:t>
            </a:r>
            <a:r>
              <a:rPr lang="es-ES" dirty="0" smtClean="0">
                <a:solidFill>
                  <a:schemeClr val="bg1">
                    <a:lumMod val="95000"/>
                  </a:schemeClr>
                </a:solidFill>
              </a:rPr>
              <a:t>. Panorámica de datos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3844" y="6608426"/>
            <a:ext cx="2006268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fr-FR" sz="1300" dirty="0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Segoe UI Symbol" pitchFamily="34" charset="0"/>
              </a:rPr>
              <a:t>Santander, 16 </a:t>
            </a:r>
            <a:r>
              <a:rPr lang="fr-FR" sz="1300" dirty="0" err="1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Segoe UI Symbol" pitchFamily="34" charset="0"/>
              </a:rPr>
              <a:t>enero</a:t>
            </a:r>
            <a:r>
              <a:rPr lang="fr-FR" sz="1300" dirty="0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Segoe UI Symbol" pitchFamily="34" charset="0"/>
              </a:rPr>
              <a:t> 2017</a:t>
            </a:r>
            <a:endParaRPr lang="fr-FR" sz="1300" dirty="0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  <a:ea typeface="Segoe UI Symbo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64288" y="5531140"/>
            <a:ext cx="1213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dirty="0" smtClean="0"/>
              <a:t>Práctica</a:t>
            </a:r>
            <a:endParaRPr lang="es-E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553" y="6055130"/>
            <a:ext cx="1542527" cy="5713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2462"/>
          <a:stretch/>
        </p:blipFill>
        <p:spPr>
          <a:xfrm>
            <a:off x="5554389" y="6007731"/>
            <a:ext cx="529779" cy="733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398" y="6047923"/>
            <a:ext cx="699866" cy="6934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1746" y="6055130"/>
            <a:ext cx="1346678" cy="6862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t="1035" b="723"/>
          <a:stretch/>
        </p:blipFill>
        <p:spPr>
          <a:xfrm>
            <a:off x="8658225" y="-27384"/>
            <a:ext cx="485775" cy="68853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Capas ambientales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577" y="1401031"/>
            <a:ext cx="8784976" cy="2304256"/>
          </a:xfrm>
        </p:spPr>
        <p:txBody>
          <a:bodyPr/>
          <a:lstStyle/>
          <a:p>
            <a:pPr marL="0" indent="0">
              <a:buNone/>
            </a:pPr>
            <a:r>
              <a:rPr lang="es-ES" sz="1600" b="1" dirty="0" smtClean="0"/>
              <a:t>IPCC Data: </a:t>
            </a:r>
            <a:r>
              <a:rPr lang="en-US" sz="1600" b="1" dirty="0" smtClean="0"/>
              <a:t>The </a:t>
            </a:r>
            <a:r>
              <a:rPr lang="en-US" sz="1600" b="1" dirty="0"/>
              <a:t>Climatic Research Unit Global Climate Dataset</a:t>
            </a:r>
          </a:p>
          <a:p>
            <a:pPr marL="0" indent="0">
              <a:buNone/>
            </a:pPr>
            <a:r>
              <a:rPr lang="en-US" sz="1600" dirty="0"/>
              <a:t>The CRU Global Climate Dataset, available through the IPCC DDC, consists of a multi-variate 0.5º latitude by 0.5º longitude resolution mean monthly climatology for global land areas, excluding </a:t>
            </a:r>
            <a:r>
              <a:rPr lang="en-US" sz="1600" dirty="0" smtClean="0"/>
              <a:t>Antarctica. </a:t>
            </a:r>
            <a:r>
              <a:rPr lang="en-US" sz="1600" dirty="0"/>
              <a:t>The mean 1961-1990 climatology comprises a suite of eleven surface variables: precipitation (PRE) and wet-day frequency (WET); mean, maximum and minimum temperature (TMP, TMX, TMN); </a:t>
            </a:r>
            <a:r>
              <a:rPr lang="en-US" sz="1600" dirty="0" err="1"/>
              <a:t>vapour</a:t>
            </a:r>
            <a:r>
              <a:rPr lang="en-US" sz="1600" dirty="0"/>
              <a:t> pressure (VAP) and relative humidity (REH); sunshine percent (SUN) and cloud cover (CLD); frost frequency (FRS); and wind speed (WND). The time series component comprises all variables except sunshine per cent, frost frequency and wind speed. These are still under development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064238"/>
              </p:ext>
            </p:extLst>
          </p:nvPr>
        </p:nvGraphicFramePr>
        <p:xfrm>
          <a:off x="5220072" y="3501008"/>
          <a:ext cx="3703320" cy="32489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0919">
                  <a:extLst>
                    <a:ext uri="{9D8B030D-6E8A-4147-A177-3AD203B41FA5}">
                      <a16:colId xmlns:a16="http://schemas.microsoft.com/office/drawing/2014/main" val="739644072"/>
                    </a:ext>
                  </a:extLst>
                </a:gridCol>
                <a:gridCol w="1852401">
                  <a:extLst>
                    <a:ext uri="{9D8B030D-6E8A-4147-A177-3AD203B41FA5}">
                      <a16:colId xmlns:a16="http://schemas.microsoft.com/office/drawing/2014/main" val="155011357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Mean </a:t>
                      </a:r>
                      <a:r>
                        <a:rPr lang="en-US" sz="1200" dirty="0" err="1">
                          <a:effectLst/>
                        </a:rPr>
                        <a:t>Climatologies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(File Size = 1.1Mb)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1961-1990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4574112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Mean temperature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u="sng">
                          <a:effectLst/>
                          <a:hlinkClick r:id="rId2"/>
                        </a:rPr>
                        <a:t>ctmp6190.zip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172043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Diurnal Range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u="sng">
                          <a:effectLst/>
                          <a:hlinkClick r:id="rId3"/>
                        </a:rPr>
                        <a:t>cdtr6190.zip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634476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Maximum Temperature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u="sng">
                          <a:effectLst/>
                          <a:hlinkClick r:id="rId4"/>
                        </a:rPr>
                        <a:t>ctmx6190.zip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3062266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Minimum Temperature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u="sng">
                          <a:effectLst/>
                          <a:hlinkClick r:id="rId5"/>
                        </a:rPr>
                        <a:t>ctmn6190.zip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0892841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Precipitation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u="sng">
                          <a:effectLst/>
                          <a:hlinkClick r:id="rId6"/>
                        </a:rPr>
                        <a:t>cpre6190.zip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9660294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Wet Days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u="sng">
                          <a:effectLst/>
                          <a:hlinkClick r:id="rId7"/>
                        </a:rPr>
                        <a:t>cwet6190.zip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71280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Vapour pressure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u="sng">
                          <a:effectLst/>
                          <a:hlinkClick r:id="rId8"/>
                        </a:rPr>
                        <a:t>cvap6190.zip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99553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Cloud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u="sng">
                          <a:effectLst/>
                          <a:hlinkClick r:id="rId9"/>
                        </a:rPr>
                        <a:t>ccld6190.zip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9957517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Radiation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u="sng">
                          <a:effectLst/>
                          <a:hlinkClick r:id="rId10"/>
                        </a:rPr>
                        <a:t>crad6190.zip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824422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Wind Speed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u="sng" dirty="0">
                          <a:effectLst/>
                          <a:hlinkClick r:id="rId11"/>
                        </a:rPr>
                        <a:t>cwnd6190.zip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9068839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27464" y="3786997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+mn-lt"/>
              </a:rPr>
              <a:t>The mean 1961-90 climatology</a:t>
            </a:r>
            <a:endParaRPr lang="en-US" sz="1600" dirty="0">
              <a:latin typeface="+mn-lt"/>
            </a:endParaRPr>
          </a:p>
          <a:p>
            <a:r>
              <a:rPr lang="en-US" sz="1600" dirty="0">
                <a:latin typeface="+mn-lt"/>
              </a:rPr>
              <a:t>The mean climate surfaces have been constructed from a new dataset of station 1961-1990 climatological </a:t>
            </a:r>
            <a:r>
              <a:rPr lang="en-US" sz="1600" dirty="0" err="1">
                <a:latin typeface="+mn-lt"/>
              </a:rPr>
              <a:t>normals</a:t>
            </a:r>
            <a:r>
              <a:rPr lang="en-US" sz="1600" dirty="0">
                <a:latin typeface="+mn-lt"/>
              </a:rPr>
              <a:t>, numbering between 19,800 (precipitation) and 3615 (</a:t>
            </a:r>
            <a:r>
              <a:rPr lang="en-US" sz="1600" dirty="0" err="1">
                <a:latin typeface="+mn-lt"/>
              </a:rPr>
              <a:t>windspeed</a:t>
            </a:r>
            <a:r>
              <a:rPr lang="en-US" sz="1600" dirty="0">
                <a:latin typeface="+mn-lt"/>
              </a:rPr>
              <a:t>). The station data were interpolated as a function of latitude, longitude and elevation using thin-plate splines. The accuracy of the interpolations were assessed using cross-validation and by comparison with other </a:t>
            </a:r>
            <a:r>
              <a:rPr lang="en-US" sz="1600" dirty="0" err="1">
                <a:latin typeface="+mn-lt"/>
              </a:rPr>
              <a:t>climatologies</a:t>
            </a:r>
            <a:r>
              <a:rPr lang="en-US" sz="1600" dirty="0">
                <a:latin typeface="+mn-lt"/>
              </a:rPr>
              <a:t> (New et al., 1999).</a:t>
            </a:r>
          </a:p>
          <a:p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504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872"/>
            <a:ext cx="6919491" cy="65456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6200000">
            <a:off x="-1273278" y="3678514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3"/>
              </a:rPr>
              <a:t>http://</a:t>
            </a:r>
            <a:r>
              <a:rPr lang="es-ES" dirty="0" smtClean="0">
                <a:hlinkClick r:id="rId3"/>
              </a:rPr>
              <a:t>worldclim.org/version2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6" name="Rectangle 5"/>
          <p:cNvSpPr/>
          <p:nvPr/>
        </p:nvSpPr>
        <p:spPr>
          <a:xfrm>
            <a:off x="4355976" y="4149080"/>
            <a:ext cx="4572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76200" dist="1016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3B3B3B"/>
                </a:solidFill>
                <a:latin typeface="Georgia" panose="02040502050405020303" pitchFamily="18" charset="0"/>
              </a:rPr>
              <a:t>Fick, S.E. and R.J. </a:t>
            </a:r>
            <a:r>
              <a:rPr lang="en-US" i="1" dirty="0" err="1">
                <a:solidFill>
                  <a:srgbClr val="3B3B3B"/>
                </a:solidFill>
                <a:latin typeface="Georgia" panose="02040502050405020303" pitchFamily="18" charset="0"/>
              </a:rPr>
              <a:t>Hijmans</a:t>
            </a:r>
            <a:r>
              <a:rPr lang="en-US" i="1" dirty="0">
                <a:solidFill>
                  <a:srgbClr val="3B3B3B"/>
                </a:solidFill>
                <a:latin typeface="Georgia" panose="02040502050405020303" pitchFamily="18" charset="0"/>
              </a:rPr>
              <a:t>, 2017. </a:t>
            </a:r>
            <a:r>
              <a:rPr lang="en-US" i="1" dirty="0" err="1">
                <a:solidFill>
                  <a:srgbClr val="3B3B3B"/>
                </a:solidFill>
                <a:latin typeface="Georgia" panose="02040502050405020303" pitchFamily="18" charset="0"/>
              </a:rPr>
              <a:t>Worldclim</a:t>
            </a:r>
            <a:r>
              <a:rPr lang="en-US" i="1" dirty="0">
                <a:solidFill>
                  <a:srgbClr val="3B3B3B"/>
                </a:solidFill>
                <a:latin typeface="Georgia" panose="02040502050405020303" pitchFamily="18" charset="0"/>
              </a:rPr>
              <a:t> 2: New 1-km spatial resolution climate surfaces for global land areas. International Journal of </a:t>
            </a:r>
            <a:r>
              <a:rPr lang="en-US" i="1" dirty="0" smtClean="0">
                <a:solidFill>
                  <a:srgbClr val="3B3B3B"/>
                </a:solidFill>
                <a:latin typeface="Georgia" panose="02040502050405020303" pitchFamily="18" charset="0"/>
              </a:rPr>
              <a:t>Climatology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0772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WorldClim</a:t>
            </a:r>
            <a:r>
              <a:rPr lang="es-ES" dirty="0" smtClean="0"/>
              <a:t> </a:t>
            </a:r>
            <a:r>
              <a:rPr lang="es-ES" dirty="0" err="1"/>
              <a:t>b</a:t>
            </a:r>
            <a:r>
              <a:rPr lang="es-ES" dirty="0" err="1" smtClean="0"/>
              <a:t>ioclimatic</a:t>
            </a:r>
            <a:r>
              <a:rPr lang="es-ES" dirty="0" smtClean="0"/>
              <a:t> variables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2578"/>
            <a:ext cx="3106688" cy="4463585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err="1"/>
              <a:t>WorldClim</a:t>
            </a:r>
            <a:r>
              <a:rPr lang="en-US" sz="1800" b="1" dirty="0"/>
              <a:t> Version2</a:t>
            </a:r>
          </a:p>
          <a:p>
            <a:pPr marL="0" indent="0">
              <a:buNone/>
            </a:pPr>
            <a:r>
              <a:rPr lang="en-US" sz="1800" dirty="0" err="1"/>
              <a:t>WorldClim</a:t>
            </a:r>
            <a:r>
              <a:rPr lang="en-US" sz="1800" dirty="0"/>
              <a:t> version 2 has average monthly climate data for minimum, mean, and maximum temperature and for precipitation for 1970-2000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r>
              <a:rPr lang="en-US" sz="1800" dirty="0"/>
              <a:t>the standard (19) </a:t>
            </a:r>
            <a:r>
              <a:rPr lang="en-US" sz="1800" dirty="0" err="1"/>
              <a:t>WorldClim</a:t>
            </a:r>
            <a:r>
              <a:rPr lang="en-US" sz="1800" dirty="0"/>
              <a:t> Bioclimatic variables </a:t>
            </a:r>
            <a:r>
              <a:rPr lang="en-US" sz="1800" dirty="0" smtClean="0"/>
              <a:t>with a 10 min resolution</a:t>
            </a:r>
            <a:endParaRPr lang="en-US" sz="1800" dirty="0"/>
          </a:p>
          <a:p>
            <a:endParaRPr lang="es-ES" dirty="0"/>
          </a:p>
        </p:txBody>
      </p:sp>
      <p:sp>
        <p:nvSpPr>
          <p:cNvPr id="5" name="Rectangle 4"/>
          <p:cNvSpPr/>
          <p:nvPr/>
        </p:nvSpPr>
        <p:spPr>
          <a:xfrm>
            <a:off x="4355976" y="1662578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400" dirty="0">
                <a:latin typeface="+mn-lt"/>
              </a:rPr>
              <a:t>BIO1 = </a:t>
            </a:r>
            <a:r>
              <a:rPr lang="es-ES" sz="1400" dirty="0" err="1">
                <a:latin typeface="+mn-lt"/>
              </a:rPr>
              <a:t>Annual</a:t>
            </a:r>
            <a:r>
              <a:rPr lang="es-ES" sz="1400" dirty="0">
                <a:latin typeface="+mn-lt"/>
              </a:rPr>
              <a:t> Mean </a:t>
            </a:r>
            <a:r>
              <a:rPr lang="es-ES" sz="1400" dirty="0" err="1">
                <a:latin typeface="+mn-lt"/>
              </a:rPr>
              <a:t>Temperature</a:t>
            </a:r>
            <a:endParaRPr lang="es-ES" sz="1400" dirty="0">
              <a:latin typeface="+mn-lt"/>
            </a:endParaRPr>
          </a:p>
          <a:p>
            <a:r>
              <a:rPr lang="es-ES" sz="1400" dirty="0">
                <a:latin typeface="+mn-lt"/>
              </a:rPr>
              <a:t>BIO2 = Mean </a:t>
            </a:r>
            <a:r>
              <a:rPr lang="es-ES" sz="1400" dirty="0" err="1">
                <a:latin typeface="+mn-lt"/>
              </a:rPr>
              <a:t>Diurnal</a:t>
            </a:r>
            <a:r>
              <a:rPr lang="es-ES" sz="1400" dirty="0">
                <a:latin typeface="+mn-lt"/>
              </a:rPr>
              <a:t> </a:t>
            </a:r>
            <a:r>
              <a:rPr lang="es-ES" sz="1400" dirty="0" err="1">
                <a:latin typeface="+mn-lt"/>
              </a:rPr>
              <a:t>Range</a:t>
            </a:r>
            <a:r>
              <a:rPr lang="es-ES" sz="1400" dirty="0">
                <a:latin typeface="+mn-lt"/>
              </a:rPr>
              <a:t> (Mean of </a:t>
            </a:r>
            <a:r>
              <a:rPr lang="es-ES" sz="1400" dirty="0" err="1">
                <a:latin typeface="+mn-lt"/>
              </a:rPr>
              <a:t>monthly</a:t>
            </a:r>
            <a:r>
              <a:rPr lang="es-ES" sz="1400" dirty="0">
                <a:latin typeface="+mn-lt"/>
              </a:rPr>
              <a:t> (</a:t>
            </a:r>
            <a:r>
              <a:rPr lang="es-ES" sz="1400" dirty="0" err="1">
                <a:latin typeface="+mn-lt"/>
              </a:rPr>
              <a:t>max</a:t>
            </a:r>
            <a:r>
              <a:rPr lang="es-ES" sz="1400" dirty="0">
                <a:latin typeface="+mn-lt"/>
              </a:rPr>
              <a:t> </a:t>
            </a:r>
            <a:r>
              <a:rPr lang="es-ES" sz="1400" dirty="0" err="1">
                <a:latin typeface="+mn-lt"/>
              </a:rPr>
              <a:t>temp</a:t>
            </a:r>
            <a:r>
              <a:rPr lang="es-ES" sz="1400" dirty="0">
                <a:latin typeface="+mn-lt"/>
              </a:rPr>
              <a:t> - min </a:t>
            </a:r>
            <a:r>
              <a:rPr lang="es-ES" sz="1400" dirty="0" err="1">
                <a:latin typeface="+mn-lt"/>
              </a:rPr>
              <a:t>temp</a:t>
            </a:r>
            <a:r>
              <a:rPr lang="es-ES" sz="1400" dirty="0">
                <a:latin typeface="+mn-lt"/>
              </a:rPr>
              <a:t>))</a:t>
            </a:r>
          </a:p>
          <a:p>
            <a:r>
              <a:rPr lang="es-ES" sz="1400" dirty="0">
                <a:latin typeface="+mn-lt"/>
              </a:rPr>
              <a:t>BIO3 = </a:t>
            </a:r>
            <a:r>
              <a:rPr lang="es-ES" sz="1400" dirty="0" err="1">
                <a:latin typeface="+mn-lt"/>
              </a:rPr>
              <a:t>Isothermality</a:t>
            </a:r>
            <a:r>
              <a:rPr lang="es-ES" sz="1400" dirty="0">
                <a:latin typeface="+mn-lt"/>
              </a:rPr>
              <a:t> (BIO2/BIO7) (* 100)</a:t>
            </a:r>
          </a:p>
          <a:p>
            <a:r>
              <a:rPr lang="es-ES" sz="1400" dirty="0">
                <a:latin typeface="+mn-lt"/>
              </a:rPr>
              <a:t>BIO4 = </a:t>
            </a:r>
            <a:r>
              <a:rPr lang="es-ES" sz="1400" dirty="0" err="1">
                <a:latin typeface="+mn-lt"/>
              </a:rPr>
              <a:t>Temperature</a:t>
            </a:r>
            <a:r>
              <a:rPr lang="es-ES" sz="1400" dirty="0">
                <a:latin typeface="+mn-lt"/>
              </a:rPr>
              <a:t> </a:t>
            </a:r>
            <a:r>
              <a:rPr lang="es-ES" sz="1400" dirty="0" err="1">
                <a:latin typeface="+mn-lt"/>
              </a:rPr>
              <a:t>Seasonality</a:t>
            </a:r>
            <a:r>
              <a:rPr lang="es-ES" sz="1400" dirty="0">
                <a:latin typeface="+mn-lt"/>
              </a:rPr>
              <a:t> (standard </a:t>
            </a:r>
            <a:r>
              <a:rPr lang="es-ES" sz="1400" dirty="0" err="1">
                <a:latin typeface="+mn-lt"/>
              </a:rPr>
              <a:t>deviation</a:t>
            </a:r>
            <a:r>
              <a:rPr lang="es-ES" sz="1400" dirty="0">
                <a:latin typeface="+mn-lt"/>
              </a:rPr>
              <a:t> *100)</a:t>
            </a:r>
          </a:p>
          <a:p>
            <a:r>
              <a:rPr lang="es-ES" sz="1400" dirty="0">
                <a:latin typeface="+mn-lt"/>
              </a:rPr>
              <a:t>BIO5 = Max </a:t>
            </a:r>
            <a:r>
              <a:rPr lang="es-ES" sz="1400" dirty="0" err="1">
                <a:latin typeface="+mn-lt"/>
              </a:rPr>
              <a:t>Temperature</a:t>
            </a:r>
            <a:r>
              <a:rPr lang="es-ES" sz="1400" dirty="0">
                <a:latin typeface="+mn-lt"/>
              </a:rPr>
              <a:t> of </a:t>
            </a:r>
            <a:r>
              <a:rPr lang="es-ES" sz="1400" dirty="0" err="1">
                <a:latin typeface="+mn-lt"/>
              </a:rPr>
              <a:t>Warmest</a:t>
            </a:r>
            <a:r>
              <a:rPr lang="es-ES" sz="1400" dirty="0">
                <a:latin typeface="+mn-lt"/>
              </a:rPr>
              <a:t> </a:t>
            </a:r>
            <a:r>
              <a:rPr lang="es-ES" sz="1400" dirty="0" err="1">
                <a:latin typeface="+mn-lt"/>
              </a:rPr>
              <a:t>Month</a:t>
            </a:r>
            <a:endParaRPr lang="es-ES" sz="1400" dirty="0">
              <a:latin typeface="+mn-lt"/>
            </a:endParaRPr>
          </a:p>
          <a:p>
            <a:r>
              <a:rPr lang="es-ES" sz="1400" dirty="0">
                <a:latin typeface="+mn-lt"/>
              </a:rPr>
              <a:t>BIO6 = Min </a:t>
            </a:r>
            <a:r>
              <a:rPr lang="es-ES" sz="1400" dirty="0" err="1">
                <a:latin typeface="+mn-lt"/>
              </a:rPr>
              <a:t>Temperature</a:t>
            </a:r>
            <a:r>
              <a:rPr lang="es-ES" sz="1400" dirty="0">
                <a:latin typeface="+mn-lt"/>
              </a:rPr>
              <a:t> of </a:t>
            </a:r>
            <a:r>
              <a:rPr lang="es-ES" sz="1400" dirty="0" err="1">
                <a:latin typeface="+mn-lt"/>
              </a:rPr>
              <a:t>Coldest</a:t>
            </a:r>
            <a:r>
              <a:rPr lang="es-ES" sz="1400" dirty="0">
                <a:latin typeface="+mn-lt"/>
              </a:rPr>
              <a:t> </a:t>
            </a:r>
            <a:r>
              <a:rPr lang="es-ES" sz="1400" dirty="0" err="1">
                <a:latin typeface="+mn-lt"/>
              </a:rPr>
              <a:t>Month</a:t>
            </a:r>
            <a:endParaRPr lang="es-ES" sz="1400" dirty="0">
              <a:latin typeface="+mn-lt"/>
            </a:endParaRPr>
          </a:p>
          <a:p>
            <a:r>
              <a:rPr lang="es-ES" sz="1400" dirty="0">
                <a:latin typeface="+mn-lt"/>
              </a:rPr>
              <a:t>BIO7 = </a:t>
            </a:r>
            <a:r>
              <a:rPr lang="es-ES" sz="1400" dirty="0" err="1">
                <a:latin typeface="+mn-lt"/>
              </a:rPr>
              <a:t>Temperature</a:t>
            </a:r>
            <a:r>
              <a:rPr lang="es-ES" sz="1400" dirty="0">
                <a:latin typeface="+mn-lt"/>
              </a:rPr>
              <a:t> </a:t>
            </a:r>
            <a:r>
              <a:rPr lang="es-ES" sz="1400" dirty="0" err="1">
                <a:latin typeface="+mn-lt"/>
              </a:rPr>
              <a:t>Annual</a:t>
            </a:r>
            <a:r>
              <a:rPr lang="es-ES" sz="1400" dirty="0">
                <a:latin typeface="+mn-lt"/>
              </a:rPr>
              <a:t> </a:t>
            </a:r>
            <a:r>
              <a:rPr lang="es-ES" sz="1400" dirty="0" err="1">
                <a:latin typeface="+mn-lt"/>
              </a:rPr>
              <a:t>Range</a:t>
            </a:r>
            <a:r>
              <a:rPr lang="es-ES" sz="1400" dirty="0">
                <a:latin typeface="+mn-lt"/>
              </a:rPr>
              <a:t> (BIO5-BIO6)</a:t>
            </a:r>
          </a:p>
          <a:p>
            <a:r>
              <a:rPr lang="es-ES" sz="1400" dirty="0">
                <a:latin typeface="+mn-lt"/>
              </a:rPr>
              <a:t>BIO8 = Mean </a:t>
            </a:r>
            <a:r>
              <a:rPr lang="es-ES" sz="1400" dirty="0" err="1">
                <a:latin typeface="+mn-lt"/>
              </a:rPr>
              <a:t>Temperature</a:t>
            </a:r>
            <a:r>
              <a:rPr lang="es-ES" sz="1400" dirty="0">
                <a:latin typeface="+mn-lt"/>
              </a:rPr>
              <a:t> of </a:t>
            </a:r>
            <a:r>
              <a:rPr lang="es-ES" sz="1400" dirty="0" err="1">
                <a:latin typeface="+mn-lt"/>
              </a:rPr>
              <a:t>Wettest</a:t>
            </a:r>
            <a:r>
              <a:rPr lang="es-ES" sz="1400" dirty="0">
                <a:latin typeface="+mn-lt"/>
              </a:rPr>
              <a:t> </a:t>
            </a:r>
            <a:r>
              <a:rPr lang="es-ES" sz="1400" dirty="0" err="1">
                <a:latin typeface="+mn-lt"/>
              </a:rPr>
              <a:t>Quarter</a:t>
            </a:r>
            <a:endParaRPr lang="es-ES" sz="1400" dirty="0">
              <a:latin typeface="+mn-lt"/>
            </a:endParaRPr>
          </a:p>
          <a:p>
            <a:r>
              <a:rPr lang="es-ES" sz="1400" dirty="0">
                <a:latin typeface="+mn-lt"/>
              </a:rPr>
              <a:t>BIO9 = Mean </a:t>
            </a:r>
            <a:r>
              <a:rPr lang="es-ES" sz="1400" dirty="0" err="1">
                <a:latin typeface="+mn-lt"/>
              </a:rPr>
              <a:t>Temperature</a:t>
            </a:r>
            <a:r>
              <a:rPr lang="es-ES" sz="1400" dirty="0">
                <a:latin typeface="+mn-lt"/>
              </a:rPr>
              <a:t> of </a:t>
            </a:r>
            <a:r>
              <a:rPr lang="es-ES" sz="1400" dirty="0" err="1">
                <a:latin typeface="+mn-lt"/>
              </a:rPr>
              <a:t>Driest</a:t>
            </a:r>
            <a:r>
              <a:rPr lang="es-ES" sz="1400" dirty="0">
                <a:latin typeface="+mn-lt"/>
              </a:rPr>
              <a:t> </a:t>
            </a:r>
            <a:r>
              <a:rPr lang="es-ES" sz="1400" dirty="0" err="1">
                <a:latin typeface="+mn-lt"/>
              </a:rPr>
              <a:t>Quarter</a:t>
            </a:r>
            <a:endParaRPr lang="es-ES" sz="1400" dirty="0">
              <a:latin typeface="+mn-lt"/>
            </a:endParaRPr>
          </a:p>
          <a:p>
            <a:r>
              <a:rPr lang="es-ES" sz="1400" dirty="0">
                <a:latin typeface="+mn-lt"/>
              </a:rPr>
              <a:t>BIO10 = Mean </a:t>
            </a:r>
            <a:r>
              <a:rPr lang="es-ES" sz="1400" dirty="0" err="1">
                <a:latin typeface="+mn-lt"/>
              </a:rPr>
              <a:t>Temperature</a:t>
            </a:r>
            <a:r>
              <a:rPr lang="es-ES" sz="1400" dirty="0">
                <a:latin typeface="+mn-lt"/>
              </a:rPr>
              <a:t> of </a:t>
            </a:r>
            <a:r>
              <a:rPr lang="es-ES" sz="1400" dirty="0" err="1">
                <a:latin typeface="+mn-lt"/>
              </a:rPr>
              <a:t>Warmest</a:t>
            </a:r>
            <a:r>
              <a:rPr lang="es-ES" sz="1400" dirty="0">
                <a:latin typeface="+mn-lt"/>
              </a:rPr>
              <a:t> </a:t>
            </a:r>
            <a:r>
              <a:rPr lang="es-ES" sz="1400" dirty="0" err="1">
                <a:latin typeface="+mn-lt"/>
              </a:rPr>
              <a:t>Quarter</a:t>
            </a:r>
            <a:endParaRPr lang="es-ES" sz="1400" dirty="0">
              <a:latin typeface="+mn-lt"/>
            </a:endParaRPr>
          </a:p>
          <a:p>
            <a:r>
              <a:rPr lang="es-ES" sz="1400" dirty="0">
                <a:latin typeface="+mn-lt"/>
              </a:rPr>
              <a:t>BIO11 = Mean </a:t>
            </a:r>
            <a:r>
              <a:rPr lang="es-ES" sz="1400" dirty="0" err="1">
                <a:latin typeface="+mn-lt"/>
              </a:rPr>
              <a:t>Temperature</a:t>
            </a:r>
            <a:r>
              <a:rPr lang="es-ES" sz="1400" dirty="0">
                <a:latin typeface="+mn-lt"/>
              </a:rPr>
              <a:t> of </a:t>
            </a:r>
            <a:r>
              <a:rPr lang="es-ES" sz="1400" dirty="0" err="1">
                <a:latin typeface="+mn-lt"/>
              </a:rPr>
              <a:t>Coldest</a:t>
            </a:r>
            <a:r>
              <a:rPr lang="es-ES" sz="1400" dirty="0">
                <a:latin typeface="+mn-lt"/>
              </a:rPr>
              <a:t> </a:t>
            </a:r>
            <a:r>
              <a:rPr lang="es-ES" sz="1400" dirty="0" err="1">
                <a:latin typeface="+mn-lt"/>
              </a:rPr>
              <a:t>Quarter</a:t>
            </a:r>
            <a:endParaRPr lang="es-ES" sz="1400" dirty="0">
              <a:latin typeface="+mn-lt"/>
            </a:endParaRPr>
          </a:p>
          <a:p>
            <a:r>
              <a:rPr lang="es-ES" sz="1400" dirty="0">
                <a:latin typeface="+mn-lt"/>
              </a:rPr>
              <a:t>BIO12 = </a:t>
            </a:r>
            <a:r>
              <a:rPr lang="es-ES" sz="1400" dirty="0" err="1">
                <a:latin typeface="+mn-lt"/>
              </a:rPr>
              <a:t>Annual</a:t>
            </a:r>
            <a:r>
              <a:rPr lang="es-ES" sz="1400" dirty="0">
                <a:latin typeface="+mn-lt"/>
              </a:rPr>
              <a:t> </a:t>
            </a:r>
            <a:r>
              <a:rPr lang="es-ES" sz="1400" dirty="0" err="1">
                <a:latin typeface="+mn-lt"/>
              </a:rPr>
              <a:t>Precipitation</a:t>
            </a:r>
            <a:endParaRPr lang="es-ES" sz="1400" dirty="0">
              <a:latin typeface="+mn-lt"/>
            </a:endParaRPr>
          </a:p>
          <a:p>
            <a:r>
              <a:rPr lang="es-ES" sz="1400" dirty="0">
                <a:latin typeface="+mn-lt"/>
              </a:rPr>
              <a:t>BIO13 = </a:t>
            </a:r>
            <a:r>
              <a:rPr lang="es-ES" sz="1400" dirty="0" err="1">
                <a:latin typeface="+mn-lt"/>
              </a:rPr>
              <a:t>Precipitation</a:t>
            </a:r>
            <a:r>
              <a:rPr lang="es-ES" sz="1400" dirty="0">
                <a:latin typeface="+mn-lt"/>
              </a:rPr>
              <a:t> of </a:t>
            </a:r>
            <a:r>
              <a:rPr lang="es-ES" sz="1400" dirty="0" err="1">
                <a:latin typeface="+mn-lt"/>
              </a:rPr>
              <a:t>Wettest</a:t>
            </a:r>
            <a:r>
              <a:rPr lang="es-ES" sz="1400" dirty="0">
                <a:latin typeface="+mn-lt"/>
              </a:rPr>
              <a:t> </a:t>
            </a:r>
            <a:r>
              <a:rPr lang="es-ES" sz="1400" dirty="0" err="1">
                <a:latin typeface="+mn-lt"/>
              </a:rPr>
              <a:t>Month</a:t>
            </a:r>
            <a:endParaRPr lang="es-ES" sz="1400" dirty="0">
              <a:latin typeface="+mn-lt"/>
            </a:endParaRPr>
          </a:p>
          <a:p>
            <a:r>
              <a:rPr lang="es-ES" sz="1400" dirty="0">
                <a:latin typeface="+mn-lt"/>
              </a:rPr>
              <a:t>BIO14 = </a:t>
            </a:r>
            <a:r>
              <a:rPr lang="es-ES" sz="1400" dirty="0" err="1">
                <a:latin typeface="+mn-lt"/>
              </a:rPr>
              <a:t>Precipitation</a:t>
            </a:r>
            <a:r>
              <a:rPr lang="es-ES" sz="1400" dirty="0">
                <a:latin typeface="+mn-lt"/>
              </a:rPr>
              <a:t> of </a:t>
            </a:r>
            <a:r>
              <a:rPr lang="es-ES" sz="1400" dirty="0" err="1">
                <a:latin typeface="+mn-lt"/>
              </a:rPr>
              <a:t>Driest</a:t>
            </a:r>
            <a:r>
              <a:rPr lang="es-ES" sz="1400" dirty="0">
                <a:latin typeface="+mn-lt"/>
              </a:rPr>
              <a:t> </a:t>
            </a:r>
            <a:r>
              <a:rPr lang="es-ES" sz="1400" dirty="0" err="1">
                <a:latin typeface="+mn-lt"/>
              </a:rPr>
              <a:t>Month</a:t>
            </a:r>
            <a:endParaRPr lang="es-ES" sz="1400" dirty="0">
              <a:latin typeface="+mn-lt"/>
            </a:endParaRPr>
          </a:p>
          <a:p>
            <a:r>
              <a:rPr lang="es-ES" sz="1400" dirty="0">
                <a:latin typeface="+mn-lt"/>
              </a:rPr>
              <a:t>BIO15 = </a:t>
            </a:r>
            <a:r>
              <a:rPr lang="es-ES" sz="1400" dirty="0" err="1">
                <a:latin typeface="+mn-lt"/>
              </a:rPr>
              <a:t>Precipitation</a:t>
            </a:r>
            <a:r>
              <a:rPr lang="es-ES" sz="1400" dirty="0">
                <a:latin typeface="+mn-lt"/>
              </a:rPr>
              <a:t> </a:t>
            </a:r>
            <a:r>
              <a:rPr lang="es-ES" sz="1400" dirty="0" err="1">
                <a:latin typeface="+mn-lt"/>
              </a:rPr>
              <a:t>Seasonality</a:t>
            </a:r>
            <a:r>
              <a:rPr lang="es-ES" sz="1400" dirty="0">
                <a:latin typeface="+mn-lt"/>
              </a:rPr>
              <a:t> (</a:t>
            </a:r>
            <a:r>
              <a:rPr lang="es-ES" sz="1400" dirty="0" err="1">
                <a:latin typeface="+mn-lt"/>
              </a:rPr>
              <a:t>Coefficient</a:t>
            </a:r>
            <a:r>
              <a:rPr lang="es-ES" sz="1400" dirty="0">
                <a:latin typeface="+mn-lt"/>
              </a:rPr>
              <a:t> of </a:t>
            </a:r>
            <a:r>
              <a:rPr lang="es-ES" sz="1400" dirty="0" err="1">
                <a:latin typeface="+mn-lt"/>
              </a:rPr>
              <a:t>Variation</a:t>
            </a:r>
            <a:r>
              <a:rPr lang="es-ES" sz="1400" dirty="0">
                <a:latin typeface="+mn-lt"/>
              </a:rPr>
              <a:t>)</a:t>
            </a:r>
          </a:p>
          <a:p>
            <a:r>
              <a:rPr lang="es-ES" sz="1400" dirty="0">
                <a:latin typeface="+mn-lt"/>
              </a:rPr>
              <a:t>BIO16 = </a:t>
            </a:r>
            <a:r>
              <a:rPr lang="es-ES" sz="1400" dirty="0" err="1">
                <a:latin typeface="+mn-lt"/>
              </a:rPr>
              <a:t>Precipitation</a:t>
            </a:r>
            <a:r>
              <a:rPr lang="es-ES" sz="1400" dirty="0">
                <a:latin typeface="+mn-lt"/>
              </a:rPr>
              <a:t> of </a:t>
            </a:r>
            <a:r>
              <a:rPr lang="es-ES" sz="1400" dirty="0" err="1">
                <a:latin typeface="+mn-lt"/>
              </a:rPr>
              <a:t>Wettest</a:t>
            </a:r>
            <a:r>
              <a:rPr lang="es-ES" sz="1400" dirty="0">
                <a:latin typeface="+mn-lt"/>
              </a:rPr>
              <a:t> </a:t>
            </a:r>
            <a:r>
              <a:rPr lang="es-ES" sz="1400" dirty="0" err="1">
                <a:latin typeface="+mn-lt"/>
              </a:rPr>
              <a:t>Quarter</a:t>
            </a:r>
            <a:endParaRPr lang="es-ES" sz="1400" dirty="0">
              <a:latin typeface="+mn-lt"/>
            </a:endParaRPr>
          </a:p>
          <a:p>
            <a:r>
              <a:rPr lang="es-ES" sz="1400" dirty="0">
                <a:latin typeface="+mn-lt"/>
              </a:rPr>
              <a:t>BIO17 = </a:t>
            </a:r>
            <a:r>
              <a:rPr lang="es-ES" sz="1400" dirty="0" err="1">
                <a:latin typeface="+mn-lt"/>
              </a:rPr>
              <a:t>Precipitation</a:t>
            </a:r>
            <a:r>
              <a:rPr lang="es-ES" sz="1400" dirty="0">
                <a:latin typeface="+mn-lt"/>
              </a:rPr>
              <a:t> of </a:t>
            </a:r>
            <a:r>
              <a:rPr lang="es-ES" sz="1400" dirty="0" err="1">
                <a:latin typeface="+mn-lt"/>
              </a:rPr>
              <a:t>Driest</a:t>
            </a:r>
            <a:r>
              <a:rPr lang="es-ES" sz="1400" dirty="0">
                <a:latin typeface="+mn-lt"/>
              </a:rPr>
              <a:t> </a:t>
            </a:r>
            <a:r>
              <a:rPr lang="es-ES" sz="1400" dirty="0" err="1">
                <a:latin typeface="+mn-lt"/>
              </a:rPr>
              <a:t>Quarter</a:t>
            </a:r>
            <a:endParaRPr lang="es-ES" sz="1400" dirty="0">
              <a:latin typeface="+mn-lt"/>
            </a:endParaRPr>
          </a:p>
          <a:p>
            <a:r>
              <a:rPr lang="es-ES" sz="1400" dirty="0">
                <a:latin typeface="+mn-lt"/>
              </a:rPr>
              <a:t>BIO18 = </a:t>
            </a:r>
            <a:r>
              <a:rPr lang="es-ES" sz="1400" dirty="0" err="1">
                <a:latin typeface="+mn-lt"/>
              </a:rPr>
              <a:t>Precipitation</a:t>
            </a:r>
            <a:r>
              <a:rPr lang="es-ES" sz="1400" dirty="0">
                <a:latin typeface="+mn-lt"/>
              </a:rPr>
              <a:t> of </a:t>
            </a:r>
            <a:r>
              <a:rPr lang="es-ES" sz="1400" dirty="0" err="1">
                <a:latin typeface="+mn-lt"/>
              </a:rPr>
              <a:t>Warmest</a:t>
            </a:r>
            <a:r>
              <a:rPr lang="es-ES" sz="1400" dirty="0">
                <a:latin typeface="+mn-lt"/>
              </a:rPr>
              <a:t> </a:t>
            </a:r>
            <a:r>
              <a:rPr lang="es-ES" sz="1400" dirty="0" err="1">
                <a:latin typeface="+mn-lt"/>
              </a:rPr>
              <a:t>Quarter</a:t>
            </a:r>
            <a:endParaRPr lang="es-ES" sz="1400" dirty="0">
              <a:latin typeface="+mn-lt"/>
            </a:endParaRPr>
          </a:p>
          <a:p>
            <a:r>
              <a:rPr lang="es-ES" sz="1400" dirty="0">
                <a:latin typeface="+mn-lt"/>
              </a:rPr>
              <a:t>BIO19 = </a:t>
            </a:r>
            <a:r>
              <a:rPr lang="es-ES" sz="1400" dirty="0" err="1">
                <a:latin typeface="+mn-lt"/>
              </a:rPr>
              <a:t>Precipitation</a:t>
            </a:r>
            <a:r>
              <a:rPr lang="es-ES" sz="1400" dirty="0">
                <a:latin typeface="+mn-lt"/>
              </a:rPr>
              <a:t> of </a:t>
            </a:r>
            <a:r>
              <a:rPr lang="es-ES" sz="1400" dirty="0" err="1">
                <a:latin typeface="+mn-lt"/>
              </a:rPr>
              <a:t>Coldest</a:t>
            </a:r>
            <a:r>
              <a:rPr lang="es-ES" sz="1400" dirty="0">
                <a:latin typeface="+mn-lt"/>
              </a:rPr>
              <a:t> </a:t>
            </a:r>
            <a:r>
              <a:rPr lang="es-ES" sz="1400" dirty="0" err="1">
                <a:latin typeface="+mn-lt"/>
              </a:rPr>
              <a:t>Quarter</a:t>
            </a:r>
            <a:endParaRPr lang="es-E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4010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Run 1. </a:t>
            </a:r>
            <a:r>
              <a:rPr lang="es-ES" dirty="0" err="1"/>
              <a:t>N</a:t>
            </a:r>
            <a:r>
              <a:rPr lang="es-ES" dirty="0" err="1" smtClean="0"/>
              <a:t>ative</a:t>
            </a:r>
            <a:r>
              <a:rPr lang="es-ES" dirty="0" smtClean="0"/>
              <a:t>, LAC, </a:t>
            </a:r>
            <a:r>
              <a:rPr lang="es-ES" dirty="0" err="1" smtClean="0"/>
              <a:t>current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95817"/>
            <a:ext cx="8229600" cy="1612776"/>
          </a:xfrm>
        </p:spPr>
        <p:txBody>
          <a:bodyPr/>
          <a:lstStyle/>
          <a:p>
            <a:r>
              <a:rPr lang="es-ES" sz="2000" dirty="0" smtClean="0"/>
              <a:t>Muestras</a:t>
            </a:r>
          </a:p>
          <a:p>
            <a:pPr lvl="1"/>
            <a:r>
              <a:rPr lang="es-ES" sz="2000" dirty="0" smtClean="0"/>
              <a:t>05b-C_selloana_preproc3NativaME.csv</a:t>
            </a:r>
          </a:p>
          <a:p>
            <a:r>
              <a:rPr lang="es-ES" sz="2000" dirty="0" smtClean="0"/>
              <a:t>Capas</a:t>
            </a:r>
          </a:p>
          <a:p>
            <a:pPr lvl="1"/>
            <a:r>
              <a:rPr lang="es-ES" sz="2000" dirty="0" err="1" smtClean="0"/>
              <a:t>layers</a:t>
            </a:r>
            <a:r>
              <a:rPr lang="es-ES" sz="2000" dirty="0" smtClean="0"/>
              <a:t> </a:t>
            </a:r>
            <a:r>
              <a:rPr lang="es-ES" sz="2000" dirty="0"/>
              <a:t>LAC</a:t>
            </a:r>
            <a:endParaRPr lang="es-E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86772"/>
            <a:ext cx="4676892" cy="2994555"/>
          </a:xfrm>
          <a:prstGeom prst="rect">
            <a:avLst/>
          </a:prstGeom>
        </p:spPr>
      </p:pic>
      <p:pic>
        <p:nvPicPr>
          <p:cNvPr id="7" name="Picture 2" descr="C:\Data\Projects\GBIF\GBIF.ES\Formacion\2018\Master Data Science\MaxEnt\Outputs\plots\Cortaderia_selloan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66483"/>
            <a:ext cx="3748059" cy="492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575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Run 2</a:t>
            </a:r>
            <a:r>
              <a:rPr lang="es-ES" dirty="0"/>
              <a:t> . </a:t>
            </a:r>
            <a:r>
              <a:rPr lang="es-ES" dirty="0" err="1"/>
              <a:t>Native</a:t>
            </a:r>
            <a:r>
              <a:rPr lang="es-ES" dirty="0"/>
              <a:t>, </a:t>
            </a:r>
            <a:r>
              <a:rPr lang="es-ES" dirty="0" err="1"/>
              <a:t>w</a:t>
            </a:r>
            <a:r>
              <a:rPr lang="es-ES" dirty="0" err="1" smtClean="0"/>
              <a:t>orld</a:t>
            </a:r>
            <a:r>
              <a:rPr lang="es-ES" dirty="0" smtClean="0"/>
              <a:t>, </a:t>
            </a:r>
            <a:r>
              <a:rPr lang="es-ES" dirty="0" err="1"/>
              <a:t>current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55573"/>
            <a:ext cx="5184576" cy="2637765"/>
          </a:xfrm>
        </p:spPr>
        <p:txBody>
          <a:bodyPr/>
          <a:lstStyle/>
          <a:p>
            <a:r>
              <a:rPr lang="es-ES" sz="2000" dirty="0" smtClean="0"/>
              <a:t>Muestras</a:t>
            </a:r>
          </a:p>
          <a:p>
            <a:pPr lvl="1"/>
            <a:r>
              <a:rPr lang="es-ES" sz="2000" dirty="0" smtClean="0"/>
              <a:t>05b-C_selloana_preproc3NativaME.csv</a:t>
            </a:r>
          </a:p>
          <a:p>
            <a:r>
              <a:rPr lang="es-ES" sz="2000" dirty="0" smtClean="0"/>
              <a:t>Capas</a:t>
            </a:r>
          </a:p>
          <a:p>
            <a:pPr lvl="1"/>
            <a:r>
              <a:rPr lang="es-ES" sz="2000" dirty="0" err="1"/>
              <a:t>Environmental</a:t>
            </a:r>
            <a:r>
              <a:rPr lang="es-ES" sz="2000" dirty="0"/>
              <a:t> </a:t>
            </a:r>
            <a:r>
              <a:rPr lang="es-ES" sz="2000" dirty="0" err="1"/>
              <a:t>layers</a:t>
            </a:r>
            <a:r>
              <a:rPr lang="es-ES" sz="2000" dirty="0"/>
              <a:t>\</a:t>
            </a:r>
            <a:r>
              <a:rPr lang="es-ES" sz="2000" dirty="0" err="1"/>
              <a:t>WorldClim</a:t>
            </a:r>
            <a:r>
              <a:rPr lang="es-ES" sz="2000" dirty="0"/>
              <a:t> v2 10min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148064" y="1351152"/>
            <a:ext cx="3695700" cy="4410075"/>
            <a:chOff x="5448300" y="1988840"/>
            <a:chExt cx="3695700" cy="44100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48300" y="1988840"/>
              <a:ext cx="3695700" cy="4410075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5068" y="4857602"/>
              <a:ext cx="266990" cy="1383233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5661248"/>
            <a:ext cx="2826181" cy="1142628"/>
          </a:xfrm>
          <a:prstGeom prst="rect">
            <a:avLst/>
          </a:prstGeom>
          <a:ln w="15875">
            <a:solidFill>
              <a:srgbClr val="FFFF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4163537"/>
            <a:ext cx="4156766" cy="260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01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Run 3 </a:t>
            </a:r>
            <a:r>
              <a:rPr lang="es-ES" dirty="0"/>
              <a:t>. </a:t>
            </a:r>
            <a:r>
              <a:rPr lang="es-ES" dirty="0" err="1" smtClean="0"/>
              <a:t>Native</a:t>
            </a:r>
            <a:r>
              <a:rPr lang="es-ES" dirty="0" smtClean="0"/>
              <a:t>/LAC, </a:t>
            </a:r>
            <a:r>
              <a:rPr lang="es-ES" dirty="0" err="1" smtClean="0"/>
              <a:t>proyected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world</a:t>
            </a:r>
            <a:r>
              <a:rPr lang="es-ES" dirty="0" smtClean="0"/>
              <a:t>/</a:t>
            </a:r>
            <a:r>
              <a:rPr lang="es-ES" dirty="0" err="1" smtClean="0"/>
              <a:t>current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4896544" cy="2981539"/>
          </a:xfrm>
        </p:spPr>
        <p:txBody>
          <a:bodyPr/>
          <a:lstStyle/>
          <a:p>
            <a:r>
              <a:rPr lang="es-ES" sz="2000" dirty="0" smtClean="0"/>
              <a:t>Muestras</a:t>
            </a:r>
          </a:p>
          <a:p>
            <a:pPr lvl="1"/>
            <a:r>
              <a:rPr lang="es-ES" sz="2000" dirty="0" smtClean="0"/>
              <a:t>05b-selloana_preproc3NativaME.csv</a:t>
            </a:r>
          </a:p>
          <a:p>
            <a:r>
              <a:rPr lang="es-ES" sz="2000" dirty="0" smtClean="0"/>
              <a:t>Capas para modelo</a:t>
            </a:r>
          </a:p>
          <a:p>
            <a:pPr lvl="1"/>
            <a:r>
              <a:rPr lang="es-ES" sz="1600" dirty="0" err="1" smtClean="0"/>
              <a:t>WorldClim</a:t>
            </a:r>
            <a:r>
              <a:rPr lang="es-ES" sz="1600" dirty="0" smtClean="0"/>
              <a:t> </a:t>
            </a:r>
            <a:r>
              <a:rPr lang="es-ES" sz="1600" dirty="0"/>
              <a:t>v2 10min LAC</a:t>
            </a:r>
          </a:p>
          <a:p>
            <a:r>
              <a:rPr lang="es-ES" sz="2000" dirty="0" smtClean="0"/>
              <a:t>Capas para proyectar</a:t>
            </a:r>
          </a:p>
          <a:p>
            <a:pPr lvl="1"/>
            <a:r>
              <a:rPr lang="es-ES" sz="2000" dirty="0" err="1" smtClean="0"/>
              <a:t>WorldClim</a:t>
            </a:r>
            <a:r>
              <a:rPr lang="es-ES" sz="2000" dirty="0" smtClean="0"/>
              <a:t> </a:t>
            </a:r>
            <a:r>
              <a:rPr lang="es-ES" sz="2000" dirty="0"/>
              <a:t>v2 10min</a:t>
            </a:r>
            <a:endParaRPr lang="es-ES" sz="2000" dirty="0" smtClean="0"/>
          </a:p>
        </p:txBody>
      </p:sp>
      <p:pic>
        <p:nvPicPr>
          <p:cNvPr id="3074" name="Picture 2" descr="C:\Data\Projects\GBIF\GBIF.ES\Formacion\2018\Master Data Science\MaxEnt\Outputs\Run 3\plots\Cortaderia_selloana_WorldClim v2 10m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33056"/>
            <a:ext cx="6098432" cy="254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ata\Projects\GBIF\GBIF.ES\Formacion\2018\Master Data Science\MaxEnt\Outputs\Run 3\Cortaderia_selloana_WorldClim v2 10min_nov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02992"/>
            <a:ext cx="4226224" cy="176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ata\Projects\GBIF\GBIF.ES\Formacion\2018\Master Data Science\MaxEnt\Outputs\Run 3\plots\Cortaderia_selloana_ro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92763"/>
            <a:ext cx="2304256" cy="148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333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Run 4 </a:t>
            </a:r>
            <a:r>
              <a:rPr lang="es-ES" dirty="0"/>
              <a:t>. </a:t>
            </a:r>
            <a:r>
              <a:rPr lang="es-ES" dirty="0" err="1" smtClean="0"/>
              <a:t>Native</a:t>
            </a:r>
            <a:r>
              <a:rPr lang="es-ES" dirty="0" smtClean="0"/>
              <a:t>/LAC, </a:t>
            </a:r>
            <a:r>
              <a:rPr lang="es-ES" dirty="0" err="1" smtClean="0"/>
              <a:t>proyected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world</a:t>
            </a:r>
            <a:r>
              <a:rPr lang="es-ES" dirty="0" smtClean="0"/>
              <a:t>/</a:t>
            </a:r>
            <a:r>
              <a:rPr lang="es-ES" dirty="0" err="1" smtClean="0"/>
              <a:t>current</a:t>
            </a:r>
            <a:r>
              <a:rPr lang="es-ES" dirty="0" smtClean="0"/>
              <a:t> – </a:t>
            </a:r>
            <a:r>
              <a:rPr lang="es-ES" dirty="0" err="1" smtClean="0">
                <a:solidFill>
                  <a:srgbClr val="FF0000"/>
                </a:solidFill>
              </a:rPr>
              <a:t>clamping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4896544" cy="2981539"/>
          </a:xfrm>
        </p:spPr>
        <p:txBody>
          <a:bodyPr/>
          <a:lstStyle/>
          <a:p>
            <a:r>
              <a:rPr lang="es-ES" sz="2000" dirty="0" smtClean="0"/>
              <a:t>Muestras</a:t>
            </a:r>
          </a:p>
          <a:p>
            <a:pPr lvl="1"/>
            <a:r>
              <a:rPr lang="es-ES" sz="2000" dirty="0" smtClean="0"/>
              <a:t>05b-selloana_preproc3NativaME.csv</a:t>
            </a:r>
          </a:p>
          <a:p>
            <a:r>
              <a:rPr lang="es-ES" sz="2000" dirty="0" smtClean="0"/>
              <a:t>Capas para modelo</a:t>
            </a:r>
          </a:p>
          <a:p>
            <a:pPr lvl="1"/>
            <a:r>
              <a:rPr lang="es-ES" sz="1600" dirty="0" err="1" smtClean="0"/>
              <a:t>WorldClim</a:t>
            </a:r>
            <a:r>
              <a:rPr lang="es-ES" sz="1600" dirty="0" smtClean="0"/>
              <a:t> </a:t>
            </a:r>
            <a:r>
              <a:rPr lang="es-ES" sz="1600" dirty="0"/>
              <a:t>v2 10min LAC</a:t>
            </a:r>
          </a:p>
          <a:p>
            <a:r>
              <a:rPr lang="es-ES" sz="2000" dirty="0" smtClean="0"/>
              <a:t>Capas para proyectar</a:t>
            </a:r>
          </a:p>
          <a:p>
            <a:pPr lvl="1"/>
            <a:r>
              <a:rPr lang="es-ES" sz="2000" dirty="0" err="1" smtClean="0"/>
              <a:t>WorldClim</a:t>
            </a:r>
            <a:r>
              <a:rPr lang="es-ES" sz="2000" dirty="0" smtClean="0"/>
              <a:t> </a:t>
            </a:r>
            <a:r>
              <a:rPr lang="es-ES" sz="2000" dirty="0"/>
              <a:t>v2 10min</a:t>
            </a:r>
            <a:endParaRPr lang="es-ES" sz="2000" dirty="0" smtClean="0"/>
          </a:p>
        </p:txBody>
      </p:sp>
      <p:pic>
        <p:nvPicPr>
          <p:cNvPr id="3076" name="Picture 4" descr="C:\Data\Projects\GBIF\GBIF.ES\Formacion\2018\Master Data Science\MaxEnt\Outputs\Run 3\Cortaderia_selloana_WorldClim v2 10min_nov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02992"/>
            <a:ext cx="4226224" cy="176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ata\Projects\GBIF\GBIF.ES\Formacion\2018\Master Data Science\MaxEnt\Outputs\Run 3\plots\Cortaderia_selloana_ro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92763"/>
            <a:ext cx="2304256" cy="148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Data\Projects\GBIF\GBIF.ES\Formacion\2018\Master Data Science\MaxEnt\Outputs\plots\Cortaderia_selloana_WorldClim v2 10m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014" y="3950226"/>
            <a:ext cx="6057226" cy="252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88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Predictions</a:t>
            </a:r>
            <a:r>
              <a:rPr lang="es-ES" dirty="0" smtClean="0"/>
              <a:t> vs datos de presencia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640960" cy="412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55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Run 5 </a:t>
            </a:r>
            <a:r>
              <a:rPr lang="es-ES" dirty="0"/>
              <a:t>. </a:t>
            </a:r>
            <a:r>
              <a:rPr lang="es-ES" dirty="0" err="1" smtClean="0"/>
              <a:t>Native</a:t>
            </a:r>
            <a:r>
              <a:rPr lang="es-ES" dirty="0" smtClean="0"/>
              <a:t>/LAC, </a:t>
            </a:r>
            <a:r>
              <a:rPr lang="es-ES" dirty="0" err="1" smtClean="0"/>
              <a:t>projected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/>
              <a:t> </a:t>
            </a:r>
            <a:r>
              <a:rPr lang="es-ES" dirty="0" err="1" smtClean="0"/>
              <a:t>world</a:t>
            </a:r>
            <a:r>
              <a:rPr lang="es-ES" dirty="0" smtClean="0"/>
              <a:t>/</a:t>
            </a:r>
            <a:r>
              <a:rPr lang="es-ES" dirty="0" err="1" smtClean="0"/>
              <a:t>future</a:t>
            </a:r>
            <a:r>
              <a:rPr lang="es-ES" dirty="0" smtClean="0"/>
              <a:t>(HadGEM2-CC)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4896544" cy="2981539"/>
          </a:xfrm>
        </p:spPr>
        <p:txBody>
          <a:bodyPr/>
          <a:lstStyle/>
          <a:p>
            <a:r>
              <a:rPr lang="es-ES" sz="2000" dirty="0" smtClean="0"/>
              <a:t>Muestras</a:t>
            </a:r>
          </a:p>
          <a:p>
            <a:pPr lvl="1"/>
            <a:r>
              <a:rPr lang="es-ES" sz="2000" dirty="0" smtClean="0"/>
              <a:t>05b-selloana_preproc3NativaME.csv</a:t>
            </a:r>
          </a:p>
          <a:p>
            <a:r>
              <a:rPr lang="es-ES" sz="2000" dirty="0" smtClean="0"/>
              <a:t>Capas para modelo</a:t>
            </a:r>
          </a:p>
          <a:p>
            <a:pPr lvl="1"/>
            <a:r>
              <a:rPr lang="es-ES" sz="2000" dirty="0" err="1" smtClean="0"/>
              <a:t>WorldClim</a:t>
            </a:r>
            <a:r>
              <a:rPr lang="es-ES" sz="2000" dirty="0" smtClean="0"/>
              <a:t> </a:t>
            </a:r>
            <a:r>
              <a:rPr lang="es-ES" sz="2000" dirty="0"/>
              <a:t>v2 10min LAC</a:t>
            </a:r>
          </a:p>
          <a:p>
            <a:r>
              <a:rPr lang="es-ES" sz="2000" dirty="0" smtClean="0"/>
              <a:t>Capas para proyectar</a:t>
            </a:r>
          </a:p>
          <a:p>
            <a:pPr lvl="1"/>
            <a:r>
              <a:rPr lang="es-ES" sz="2000" dirty="0"/>
              <a:t>HadGEM2-CC  10min rcp45 </a:t>
            </a:r>
            <a:endParaRPr lang="es-ES" sz="2000" dirty="0" smtClean="0"/>
          </a:p>
          <a:p>
            <a:pPr lvl="1"/>
            <a:r>
              <a:rPr lang="es-ES" sz="2000" dirty="0" smtClean="0"/>
              <a:t>2050</a:t>
            </a:r>
            <a:endParaRPr lang="es-ES" sz="2000" dirty="0" smtClean="0"/>
          </a:p>
        </p:txBody>
      </p:sp>
      <p:sp>
        <p:nvSpPr>
          <p:cNvPr id="4" name="AutoShape 2" descr="C:\Data\Projects\GBIF\GBIF.ES\Formacion\2018\Master Data Science\MaxEnt\Outputs\plots\Cortaderia_selloana_HadGEM2-CC%C2%A0 10min rcp45 2050.png"/>
          <p:cNvSpPr>
            <a:spLocks noChangeAspect="1" noChangeArrowheads="1"/>
          </p:cNvSpPr>
          <p:nvPr/>
        </p:nvSpPr>
        <p:spPr bwMode="auto">
          <a:xfrm>
            <a:off x="155574" y="-144463"/>
            <a:ext cx="2832249" cy="283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C:\Data\Projects\GBIF\GBIF.ES\Formacion\2018\Master Data Science\MaxEnt\Outputs\plots\Cortaderia_selloana_HadGEM2-CC%C2%A0 10min rcp45 205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6" descr="C:\Data\Projects\GBIF\GBIF.ES\Formacion\2018\Master Data Science\MaxEnt\Outputs\plots\Cortaderia_selloana_HadGEM2-CC%C2%A0 10min rcp45 205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4258"/>
          <a:stretch/>
        </p:blipFill>
        <p:spPr>
          <a:xfrm>
            <a:off x="619993" y="4149079"/>
            <a:ext cx="7055569" cy="2548243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8" name="Picture 2" descr="C:\Data\Projects\GBIF\GBIF.ES\Formacion\2018\Master Data Science\MaxEnt\Outputs\plots\Cortaderia_selloana_WorldClim v2 10m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60848"/>
            <a:ext cx="5001585" cy="2083994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68344" y="6093296"/>
            <a:ext cx="1223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>
                <a:solidFill>
                  <a:srgbClr val="FF0000"/>
                </a:solidFill>
              </a:rPr>
              <a:t>P</a:t>
            </a:r>
            <a:r>
              <a:rPr lang="es-ES" dirty="0" err="1" smtClean="0">
                <a:solidFill>
                  <a:srgbClr val="FF0000"/>
                </a:solidFill>
              </a:rPr>
              <a:t>royected</a:t>
            </a:r>
            <a:endParaRPr lang="es-ES" dirty="0" smtClean="0">
              <a:solidFill>
                <a:srgbClr val="FF0000"/>
              </a:solidFill>
            </a:endParaRPr>
          </a:p>
          <a:p>
            <a:r>
              <a:rPr lang="es-ES" dirty="0" smtClean="0">
                <a:solidFill>
                  <a:srgbClr val="FF0000"/>
                </a:solidFill>
              </a:rPr>
              <a:t>2050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82389" y="1684339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>
                <a:solidFill>
                  <a:srgbClr val="FF0000"/>
                </a:solidFill>
              </a:rPr>
              <a:t>Current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370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/>
          <a:lstStyle/>
          <a:p>
            <a:r>
              <a:rPr lang="es-ES" dirty="0" smtClean="0"/>
              <a:t>Discusión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p</a:t>
            </a:r>
            <a:r>
              <a:rPr lang="es-ES" dirty="0" smtClean="0"/>
              <a:t>reguntas…</a:t>
            </a:r>
            <a:br>
              <a:rPr lang="es-ES" dirty="0" smtClean="0"/>
            </a:br>
            <a:r>
              <a:rPr lang="es-ES" dirty="0" smtClean="0"/>
              <a:t>ideas…</a:t>
            </a:r>
            <a:br>
              <a:rPr lang="es-ES" dirty="0" smtClean="0"/>
            </a:br>
            <a:r>
              <a:rPr lang="es-ES" dirty="0" smtClean="0"/>
              <a:t>comentarios…</a:t>
            </a:r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3573016"/>
            <a:ext cx="5229222" cy="301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55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vamos a hacer?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58" y="1417638"/>
            <a:ext cx="8229600" cy="1252736"/>
          </a:xfrm>
        </p:spPr>
        <p:txBody>
          <a:bodyPr/>
          <a:lstStyle/>
          <a:p>
            <a:r>
              <a:rPr lang="es-ES" dirty="0" smtClean="0"/>
              <a:t>Explorar donde está y donde puede estar una especie de planta: la “hierba de pampas” </a:t>
            </a:r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560637"/>
            <a:ext cx="4853271" cy="4104581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682122"/>
              </p:ext>
            </p:extLst>
          </p:nvPr>
        </p:nvGraphicFramePr>
        <p:xfrm>
          <a:off x="5292080" y="4869160"/>
          <a:ext cx="3513014" cy="1504950"/>
        </p:xfrm>
        <a:graphic>
          <a:graphicData uri="http://schemas.openxmlformats.org/drawingml/2006/table">
            <a:tbl>
              <a:tblPr/>
              <a:tblGrid>
                <a:gridCol w="720080">
                  <a:extLst>
                    <a:ext uri="{9D8B030D-6E8A-4147-A177-3AD203B41FA5}">
                      <a16:colId xmlns:a16="http://schemas.microsoft.com/office/drawing/2014/main" val="54569037"/>
                    </a:ext>
                  </a:extLst>
                </a:gridCol>
                <a:gridCol w="2792934">
                  <a:extLst>
                    <a:ext uri="{9D8B030D-6E8A-4147-A177-3AD203B41FA5}">
                      <a16:colId xmlns:a16="http://schemas.microsoft.com/office/drawing/2014/main" val="22498595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s-ES" sz="1600" b="1">
                          <a:effectLst/>
                        </a:rPr>
                        <a:t>Date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4 August 2009, 14:59</a:t>
                      </a:r>
                      <a:endParaRPr lang="es-ES" sz="160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383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s-ES" sz="1600" b="1">
                          <a:effectLst/>
                        </a:rPr>
                        <a:t>Source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s-ES" sz="1600" u="none" strike="noStrike">
                          <a:solidFill>
                            <a:srgbClr val="663366"/>
                          </a:solidFill>
                          <a:effectLst/>
                          <a:hlinkClick r:id="rId3"/>
                        </a:rPr>
                        <a:t>El rio San Pedro lleva mucha agua</a:t>
                      </a:r>
                      <a:r>
                        <a:rPr lang="es-ES" sz="1600">
                          <a:effectLst/>
                        </a:rPr>
                        <a:t>Uploaded by </a:t>
                      </a:r>
                      <a:r>
                        <a:rPr lang="es-ES" sz="1600" u="none" strike="noStrike">
                          <a:solidFill>
                            <a:srgbClr val="0B0080"/>
                          </a:solidFill>
                          <a:effectLst/>
                          <a:hlinkClick r:id="rId4" tooltip="User:Pixeltoo"/>
                        </a:rPr>
                        <a:t>pixeltoo</a:t>
                      </a:r>
                      <a:endParaRPr lang="es-ES" sz="1600">
                        <a:effectLst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387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s-ES" sz="1600" b="1">
                          <a:effectLst/>
                        </a:rPr>
                        <a:t>Author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u="none" strike="noStrike" dirty="0">
                          <a:solidFill>
                            <a:srgbClr val="663366"/>
                          </a:solidFill>
                          <a:effectLst/>
                          <a:hlinkClick r:id="rId5"/>
                        </a:rPr>
                        <a:t>Tomás Ortega</a:t>
                      </a:r>
                      <a:r>
                        <a:rPr lang="es-ES" sz="1600" dirty="0"/>
                        <a:t> </a:t>
                      </a:r>
                      <a:r>
                        <a:rPr lang="es-ES" sz="1600" dirty="0" err="1"/>
                        <a:t>from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Errenteria</a:t>
                      </a:r>
                      <a:r>
                        <a:rPr lang="es-ES" sz="1600" dirty="0"/>
                        <a:t>, </a:t>
                      </a:r>
                      <a:r>
                        <a:rPr lang="es-ES" sz="1600" dirty="0" err="1"/>
                        <a:t>Spain</a:t>
                      </a:r>
                      <a:endParaRPr lang="es-ES" sz="1600" dirty="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437870"/>
                  </a:ext>
                </a:extLst>
              </a:tr>
            </a:tbl>
          </a:graphicData>
        </a:graphic>
      </p:graphicFrame>
      <p:pic>
        <p:nvPicPr>
          <p:cNvPr id="2052" name="Picture 4" descr="share alik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677" y="6417274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attribu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417274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58907" y="256063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600" i="1" dirty="0" err="1"/>
              <a:t>Cortaderia</a:t>
            </a:r>
            <a:r>
              <a:rPr lang="es-ES" sz="1600" i="1" dirty="0"/>
              <a:t> </a:t>
            </a:r>
            <a:r>
              <a:rPr lang="es-ES" sz="1600" i="1" dirty="0" err="1"/>
              <a:t>selloana</a:t>
            </a:r>
            <a:endParaRPr lang="es-ES" sz="1600" i="1" dirty="0"/>
          </a:p>
          <a:p>
            <a:r>
              <a:rPr lang="es-ES" sz="1600" dirty="0"/>
              <a:t>(</a:t>
            </a:r>
            <a:r>
              <a:rPr lang="es-ES" sz="1600" dirty="0" err="1"/>
              <a:t>Schult</a:t>
            </a:r>
            <a:r>
              <a:rPr lang="es-ES" sz="1600" dirty="0"/>
              <a:t>. &amp; </a:t>
            </a:r>
            <a:r>
              <a:rPr lang="es-ES" sz="1600" dirty="0" err="1"/>
              <a:t>Schult.f</a:t>
            </a:r>
            <a:r>
              <a:rPr lang="es-ES" sz="1600" dirty="0"/>
              <a:t>.) </a:t>
            </a:r>
            <a:r>
              <a:rPr lang="es-ES" sz="1600" dirty="0" err="1"/>
              <a:t>Asch</a:t>
            </a:r>
            <a:r>
              <a:rPr lang="es-ES" sz="1600" dirty="0"/>
              <a:t>. &amp; </a:t>
            </a:r>
            <a:r>
              <a:rPr lang="es-ES" sz="1600" dirty="0" err="1"/>
              <a:t>Graebn</a:t>
            </a:r>
            <a:r>
              <a:rPr lang="es-E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1396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19100" y="5058207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r" eaLnBrk="1" hangingPunct="1">
              <a:defRPr/>
            </a:pPr>
            <a:endParaRPr lang="es-ES" sz="3300" i="0" dirty="0">
              <a:solidFill>
                <a:schemeClr val="tx1"/>
              </a:solidFill>
              <a:latin typeface="Helvetica LT Std Cond" pitchFamily="34" charset="0"/>
              <a:ea typeface="+mn-ea"/>
              <a:cs typeface="+mn-cs"/>
            </a:endParaRP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333375"/>
            <a:ext cx="3019425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61916" y="2786886"/>
            <a:ext cx="5554960" cy="239035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-225425">
              <a:buFont typeface="Monotype Sorts" charset="2"/>
              <a:buNone/>
            </a:pPr>
            <a:r>
              <a:rPr lang="da-DK" sz="14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Francisco Pando </a:t>
            </a:r>
          </a:p>
          <a:p>
            <a:pPr marL="542925" lvl="1" indent="-225425">
              <a:buFont typeface="Monotype Sorts" charset="2"/>
              <a:buNone/>
            </a:pPr>
            <a:r>
              <a:rPr lang="da-DK" sz="14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Real Jardín Botánico - CSIC</a:t>
            </a:r>
          </a:p>
          <a:p>
            <a:pPr marL="714375" lvl="1" indent="-177800">
              <a:lnSpc>
                <a:spcPct val="80000"/>
              </a:lnSpc>
              <a:buFont typeface="Monotype Sorts" charset="2"/>
              <a:buNone/>
            </a:pPr>
            <a:r>
              <a:rPr lang="da-DK" sz="14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Claudio Moyano 1, 28014 Madrid, España</a:t>
            </a:r>
          </a:p>
          <a:p>
            <a:pPr marL="714375" lvl="1" indent="-177800">
              <a:lnSpc>
                <a:spcPct val="80000"/>
              </a:lnSpc>
              <a:buFont typeface="Monotype Sorts" charset="2"/>
              <a:buNone/>
            </a:pPr>
            <a:r>
              <a:rPr lang="da-DK" sz="1400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pando@rjb.csic.es</a:t>
            </a:r>
            <a:r>
              <a:rPr lang="da-DK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714375" lvl="1" indent="-177800">
              <a:lnSpc>
                <a:spcPct val="80000"/>
              </a:lnSpc>
              <a:buFont typeface="Monotype Sorts" charset="2"/>
              <a:buNone/>
            </a:pPr>
            <a:endParaRPr lang="da-DK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714375" lvl="1" indent="-177800">
              <a:lnSpc>
                <a:spcPct val="80000"/>
              </a:lnSpc>
              <a:buFont typeface="Monotype Sorts" charset="2"/>
              <a:buNone/>
            </a:pPr>
            <a:endParaRPr lang="da-DK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714375" lvl="1" indent="-177800">
              <a:lnSpc>
                <a:spcPct val="80000"/>
              </a:lnSpc>
              <a:buFont typeface="Monotype Sorts" charset="2"/>
              <a:buNone/>
            </a:pPr>
            <a:endParaRPr lang="da-DK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714375" lvl="1" indent="-177800">
              <a:lnSpc>
                <a:spcPct val="80000"/>
              </a:lnSpc>
              <a:buFont typeface="Monotype Sorts" charset="2"/>
              <a:buNone/>
            </a:pPr>
            <a:r>
              <a:rPr lang="da-DK" sz="1200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http://creativecommons.org/licenses/by-sa/3.0/es/</a:t>
            </a:r>
            <a:r>
              <a:rPr lang="da-DK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714375" lvl="1" indent="-177800">
              <a:lnSpc>
                <a:spcPct val="80000"/>
              </a:lnSpc>
              <a:buFont typeface="Monotype Sorts" charset="2"/>
              <a:buNone/>
            </a:pPr>
            <a:endParaRPr lang="da-DK" sz="1600" dirty="0"/>
          </a:p>
        </p:txBody>
      </p:sp>
      <p:pic>
        <p:nvPicPr>
          <p:cNvPr id="9" name="Picture 6" descr="http://images.wikia.com/central/images/f/f3/1000px-cc-by-sa_icon-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07" y="4166408"/>
            <a:ext cx="1399059" cy="49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288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1905"/>
            <a:ext cx="8229600" cy="1143000"/>
          </a:xfrm>
        </p:spPr>
        <p:txBody>
          <a:bodyPr/>
          <a:lstStyle/>
          <a:p>
            <a:endParaRPr lang="es-E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5437" y="277267"/>
            <a:ext cx="4511059" cy="62480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93900"/>
            <a:ext cx="4417933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5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Curved Connector 70"/>
          <p:cNvCxnSpPr>
            <a:stCxn id="12" idx="2"/>
            <a:endCxn id="9" idx="1"/>
          </p:cNvCxnSpPr>
          <p:nvPr/>
        </p:nvCxnSpPr>
        <p:spPr>
          <a:xfrm rot="5400000" flipH="1" flipV="1">
            <a:off x="3384717" y="3959082"/>
            <a:ext cx="3285492" cy="694903"/>
          </a:xfrm>
          <a:prstGeom prst="curvedConnector4">
            <a:avLst>
              <a:gd name="adj1" fmla="val -6958"/>
              <a:gd name="adj2" fmla="val -266049"/>
            </a:avLst>
          </a:prstGeom>
          <a:ln w="19050"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es-ES" dirty="0" smtClean="0"/>
              <a:t>Flujo de trabajo</a:t>
            </a:r>
            <a:endParaRPr lang="es-ES" dirty="0"/>
          </a:p>
        </p:txBody>
      </p:sp>
      <p:sp>
        <p:nvSpPr>
          <p:cNvPr id="7" name="Rounded Rectangle 6"/>
          <p:cNvSpPr/>
          <p:nvPr/>
        </p:nvSpPr>
        <p:spPr>
          <a:xfrm>
            <a:off x="3275856" y="1259632"/>
            <a:ext cx="2304256" cy="57606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La cuestión</a:t>
            </a:r>
            <a:endParaRPr lang="es-E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5576" y="1916832"/>
            <a:ext cx="2563688" cy="144016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btención de datos de biodiversidad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puntos de presencia (muestras y observaciones)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ausencias (difícil)</a:t>
            </a:r>
          </a:p>
          <a:p>
            <a:endParaRPr lang="es-E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74915" y="2339752"/>
            <a:ext cx="3024336" cy="64807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btención de datos ambientales (capas)</a:t>
            </a:r>
            <a:endParaRPr lang="es-E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34172" y="3140968"/>
            <a:ext cx="3240360" cy="115212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err="1" smtClean="0">
                <a:solidFill>
                  <a:schemeClr val="accent1">
                    <a:lumMod val="75000"/>
                  </a:schemeClr>
                </a:solidFill>
              </a:rPr>
              <a:t>Preprocesamiento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 de datos</a:t>
            </a:r>
          </a:p>
          <a:p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fiabilidad, relevancia, significativos, de escala adecuada, coherentes</a:t>
            </a:r>
            <a:endParaRPr lang="es-E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34172" y="4477680"/>
            <a:ext cx="3240360" cy="64807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Algoritmos (programas)</a:t>
            </a:r>
            <a:endParaRPr lang="es-E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59832" y="5301208"/>
            <a:ext cx="3240360" cy="64807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Modelos</a:t>
            </a:r>
            <a:endParaRPr lang="es-E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66903" y="6180695"/>
            <a:ext cx="3240360" cy="54528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Resultado</a:t>
            </a:r>
            <a:endParaRPr lang="es-E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5" name="Curved Connector 14"/>
          <p:cNvCxnSpPr>
            <a:stCxn id="7" idx="2"/>
            <a:endCxn id="8" idx="3"/>
          </p:cNvCxnSpPr>
          <p:nvPr/>
        </p:nvCxnSpPr>
        <p:spPr>
          <a:xfrm rot="5400000">
            <a:off x="3473016" y="1681944"/>
            <a:ext cx="801216" cy="1108720"/>
          </a:xfrm>
          <a:prstGeom prst="curvedConnector2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7" idx="2"/>
            <a:endCxn id="9" idx="1"/>
          </p:cNvCxnSpPr>
          <p:nvPr/>
        </p:nvCxnSpPr>
        <p:spPr>
          <a:xfrm rot="16200000" flipH="1">
            <a:off x="4487403" y="1776276"/>
            <a:ext cx="828092" cy="946931"/>
          </a:xfrm>
          <a:prstGeom prst="curvedConnector2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8" idx="2"/>
            <a:endCxn id="10" idx="1"/>
          </p:cNvCxnSpPr>
          <p:nvPr/>
        </p:nvCxnSpPr>
        <p:spPr>
          <a:xfrm rot="16200000" flipH="1">
            <a:off x="2355776" y="3038636"/>
            <a:ext cx="360040" cy="996752"/>
          </a:xfrm>
          <a:prstGeom prst="curvedConnector2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9" idx="2"/>
            <a:endCxn id="10" idx="3"/>
          </p:cNvCxnSpPr>
          <p:nvPr/>
        </p:nvCxnSpPr>
        <p:spPr>
          <a:xfrm rot="5400000">
            <a:off x="6216204" y="3046153"/>
            <a:ext cx="729208" cy="612551"/>
          </a:xfrm>
          <a:prstGeom prst="curvedConnector2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2" idx="2"/>
            <a:endCxn id="13" idx="1"/>
          </p:cNvCxnSpPr>
          <p:nvPr/>
        </p:nvCxnSpPr>
        <p:spPr>
          <a:xfrm rot="16200000" flipH="1">
            <a:off x="4721429" y="5907862"/>
            <a:ext cx="504056" cy="586891"/>
          </a:xfrm>
          <a:prstGeom prst="curvedConnector2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12" idx="2"/>
            <a:endCxn id="10" idx="1"/>
          </p:cNvCxnSpPr>
          <p:nvPr/>
        </p:nvCxnSpPr>
        <p:spPr>
          <a:xfrm rot="5400000" flipH="1">
            <a:off x="2740968" y="4010236"/>
            <a:ext cx="2232248" cy="1645840"/>
          </a:xfrm>
          <a:prstGeom prst="curvedConnector4">
            <a:avLst>
              <a:gd name="adj1" fmla="val -23895"/>
              <a:gd name="adj2" fmla="val 196070"/>
            </a:avLst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12" idx="2"/>
            <a:endCxn id="11" idx="1"/>
          </p:cNvCxnSpPr>
          <p:nvPr/>
        </p:nvCxnSpPr>
        <p:spPr>
          <a:xfrm rot="5400000" flipH="1">
            <a:off x="3283310" y="4552578"/>
            <a:ext cx="1147564" cy="1645840"/>
          </a:xfrm>
          <a:prstGeom prst="curvedConnector4">
            <a:avLst>
              <a:gd name="adj1" fmla="val -19920"/>
              <a:gd name="adj2" fmla="val 148614"/>
            </a:avLst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>
            <a:stCxn id="12" idx="2"/>
            <a:endCxn id="8" idx="1"/>
          </p:cNvCxnSpPr>
          <p:nvPr/>
        </p:nvCxnSpPr>
        <p:spPr>
          <a:xfrm rot="5400000" flipH="1">
            <a:off x="1061610" y="2330878"/>
            <a:ext cx="3312368" cy="3924436"/>
          </a:xfrm>
          <a:prstGeom prst="curvedConnector4">
            <a:avLst>
              <a:gd name="adj1" fmla="val -20129"/>
              <a:gd name="adj2" fmla="val 111165"/>
            </a:avLst>
          </a:prstGeom>
          <a:ln w="19050"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747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cuestión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¿Podemos predecir la capacidad invasora de la </a:t>
            </a:r>
            <a:r>
              <a:rPr lang="es-ES" i="1" dirty="0" err="1" smtClean="0"/>
              <a:t>Cortaderia</a:t>
            </a:r>
            <a:r>
              <a:rPr lang="es-ES" i="1" dirty="0" smtClean="0"/>
              <a:t> </a:t>
            </a:r>
            <a:r>
              <a:rPr lang="es-ES" i="1" dirty="0" err="1" smtClean="0"/>
              <a:t>selloana</a:t>
            </a:r>
            <a:r>
              <a:rPr lang="es-ES" i="1" dirty="0" smtClean="0"/>
              <a:t>?</a:t>
            </a:r>
          </a:p>
          <a:p>
            <a:r>
              <a:rPr lang="es-ES" dirty="0" smtClean="0"/>
              <a:t>¿Qué podemos decir sobre la distribución de C. </a:t>
            </a:r>
            <a:r>
              <a:rPr lang="es-ES" dirty="0" err="1" smtClean="0"/>
              <a:t>selloana</a:t>
            </a:r>
            <a:r>
              <a:rPr lang="es-ES" dirty="0" smtClean="0"/>
              <a:t> en un escenario de cambio climático a futuro?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1762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334" y="217352"/>
            <a:ext cx="8229600" cy="1143000"/>
          </a:xfrm>
        </p:spPr>
        <p:txBody>
          <a:bodyPr/>
          <a:lstStyle/>
          <a:p>
            <a:r>
              <a:rPr lang="es-ES" dirty="0" smtClean="0"/>
              <a:t>Datos de biodiversidad</a:t>
            </a:r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351" y="1052736"/>
            <a:ext cx="7329065" cy="57978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6200000">
            <a:off x="-3026242" y="3336986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3"/>
              </a:rPr>
              <a:t>https://</a:t>
            </a:r>
            <a:r>
              <a:rPr lang="es-ES" dirty="0" smtClean="0">
                <a:hlinkClick r:id="rId3"/>
              </a:rPr>
              <a:t>www.gbif.org/species/search?q=Cortaderia%20selloana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0910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Prepocesamiento</a:t>
            </a:r>
            <a:r>
              <a:rPr lang="es-ES" dirty="0"/>
              <a:t> de datos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Eliminar </a:t>
            </a:r>
            <a:r>
              <a:rPr lang="es-ES" dirty="0" smtClean="0"/>
              <a:t>los campos (columnas) no relevantes para el análisis</a:t>
            </a:r>
          </a:p>
          <a:p>
            <a:r>
              <a:rPr lang="es-ES" dirty="0" smtClean="0"/>
              <a:t>Eliminar las filas sin coordenadas geográficas o con coordenadas erróneas </a:t>
            </a:r>
            <a:endParaRPr lang="es-ES" dirty="0" smtClean="0"/>
          </a:p>
          <a:p>
            <a:r>
              <a:rPr lang="es-ES" dirty="0" smtClean="0"/>
              <a:t>Escrutinio taxonómico y temporal</a:t>
            </a:r>
          </a:p>
          <a:p>
            <a:r>
              <a:rPr lang="es-ES" dirty="0" smtClean="0"/>
              <a:t>…</a:t>
            </a:r>
            <a:endParaRPr lang="es-ES" dirty="0" smtClean="0"/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9269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Prepocesamiento</a:t>
            </a:r>
            <a:r>
              <a:rPr lang="es-ES" dirty="0" smtClean="0"/>
              <a:t> </a:t>
            </a:r>
            <a:r>
              <a:rPr lang="es-ES" dirty="0" smtClean="0"/>
              <a:t>de datos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Adaptación </a:t>
            </a:r>
            <a:r>
              <a:rPr lang="es-ES" dirty="0" smtClean="0"/>
              <a:t>del formato de los datos para </a:t>
            </a:r>
            <a:r>
              <a:rPr lang="es-ES" dirty="0" smtClean="0"/>
              <a:t>diferentes programas</a:t>
            </a:r>
          </a:p>
          <a:p>
            <a:endParaRPr lang="es-E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990846"/>
              </p:ext>
            </p:extLst>
          </p:nvPr>
        </p:nvGraphicFramePr>
        <p:xfrm>
          <a:off x="755576" y="2810623"/>
          <a:ext cx="2053882" cy="20082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3882">
                  <a:extLst>
                    <a:ext uri="{9D8B030D-6E8A-4147-A177-3AD203B41FA5}">
                      <a16:colId xmlns:a16="http://schemas.microsoft.com/office/drawing/2014/main" val="3984580"/>
                    </a:ext>
                  </a:extLst>
                </a:gridCol>
              </a:tblGrid>
              <a:tr h="786518">
                <a:tc>
                  <a:txBody>
                    <a:bodyPr/>
                    <a:lstStyle/>
                    <a:p>
                      <a:r>
                        <a:rPr lang="es-ES" dirty="0" smtClean="0"/>
                        <a:t>Para </a:t>
                      </a:r>
                      <a:r>
                        <a:rPr lang="es-ES" dirty="0" err="1" smtClean="0"/>
                        <a:t>Workflows</a:t>
                      </a:r>
                      <a:r>
                        <a:rPr lang="es-ES" dirty="0" smtClean="0"/>
                        <a:t> de </a:t>
                      </a:r>
                      <a:r>
                        <a:rPr lang="es-ES" dirty="0" err="1" smtClean="0"/>
                        <a:t>BioVel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112765"/>
                  </a:ext>
                </a:extLst>
              </a:tr>
              <a:tr h="581634">
                <a:tc>
                  <a:txBody>
                    <a:bodyPr/>
                    <a:lstStyle/>
                    <a:p>
                      <a:r>
                        <a:rPr lang="es-ES" dirty="0" smtClean="0"/>
                        <a:t>Para </a:t>
                      </a:r>
                      <a:r>
                        <a:rPr lang="es-ES" dirty="0" err="1" smtClean="0"/>
                        <a:t>MaxEnt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031279"/>
                  </a:ext>
                </a:extLst>
              </a:tr>
              <a:tr h="485502">
                <a:tc>
                  <a:txBody>
                    <a:bodyPr/>
                    <a:lstStyle/>
                    <a:p>
                      <a:r>
                        <a:rPr lang="es-ES" dirty="0" smtClean="0"/>
                        <a:t>Para </a:t>
                      </a:r>
                      <a:r>
                        <a:rPr lang="es-ES" dirty="0" err="1" smtClean="0"/>
                        <a:t>OpenModeller</a:t>
                      </a:r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28568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091" y="2809344"/>
            <a:ext cx="5972175" cy="676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091" y="3514607"/>
            <a:ext cx="4219575" cy="638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3091" y="4250035"/>
            <a:ext cx="592455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95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Prepocesamiento</a:t>
            </a:r>
            <a:r>
              <a:rPr lang="es-ES" dirty="0"/>
              <a:t> de datos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s-ES" sz="2800" dirty="0" smtClean="0"/>
              <a:t>Selección  </a:t>
            </a:r>
            <a:r>
              <a:rPr lang="es-ES" sz="2800" dirty="0" smtClean="0"/>
              <a:t>de los datos de presencia de la distribución nativa de la especie</a:t>
            </a:r>
            <a:endParaRPr lang="es-E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676" y="2530252"/>
            <a:ext cx="5832648" cy="41508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6200000">
            <a:off x="-734923" y="4363651"/>
            <a:ext cx="4070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>
                <a:hlinkClick r:id="rId4"/>
              </a:rPr>
              <a:t>https</a:t>
            </a:r>
            <a:r>
              <a:rPr lang="es-ES">
                <a:hlinkClick r:id="rId4"/>
              </a:rPr>
              <a:t>://</a:t>
            </a:r>
            <a:r>
              <a:rPr lang="es-ES" smtClean="0">
                <a:hlinkClick r:id="rId4"/>
              </a:rPr>
              <a:t>www.gbif.org/species/2704523</a:t>
            </a:r>
            <a:r>
              <a:rPr lang="es-ES" smtClean="0"/>
              <a:t> </a:t>
            </a:r>
            <a:endParaRPr lang="es-ES"/>
          </a:p>
        </p:txBody>
      </p:sp>
      <p:sp>
        <p:nvSpPr>
          <p:cNvPr id="6" name="Oval 5"/>
          <p:cNvSpPr/>
          <p:nvPr/>
        </p:nvSpPr>
        <p:spPr>
          <a:xfrm rot="20020340">
            <a:off x="2771800" y="5733256"/>
            <a:ext cx="1152128" cy="72008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1628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17729</TotalTime>
  <Words>817</Words>
  <Application>Microsoft Office PowerPoint</Application>
  <PresentationFormat>On-screen Show (4:3)</PresentationFormat>
  <Paragraphs>146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Candara</vt:lpstr>
      <vt:lpstr>Consolas</vt:lpstr>
      <vt:lpstr>Georgia</vt:lpstr>
      <vt:lpstr>Helvetica LT Std Cond</vt:lpstr>
      <vt:lpstr>Monotype Sorts</vt:lpstr>
      <vt:lpstr>Segoe UI Symbol</vt:lpstr>
      <vt:lpstr>Times New Roman</vt:lpstr>
      <vt:lpstr>Verdana</vt:lpstr>
      <vt:lpstr>Office Theme</vt:lpstr>
      <vt:lpstr>Historias de datos y biodiversidad: especies invasoras y cambio climático</vt:lpstr>
      <vt:lpstr>¿Qué vamos a hacer?</vt:lpstr>
      <vt:lpstr>PowerPoint Presentation</vt:lpstr>
      <vt:lpstr>Flujo de trabajo</vt:lpstr>
      <vt:lpstr>La cuestión</vt:lpstr>
      <vt:lpstr>Datos de biodiversidad</vt:lpstr>
      <vt:lpstr>Prepocesamiento de datos</vt:lpstr>
      <vt:lpstr>Prepocesamiento de datos</vt:lpstr>
      <vt:lpstr>Prepocesamiento de datos</vt:lpstr>
      <vt:lpstr>Capas ambientales</vt:lpstr>
      <vt:lpstr>PowerPoint Presentation</vt:lpstr>
      <vt:lpstr>WorldClim bioclimatic variables</vt:lpstr>
      <vt:lpstr>Run 1. Native, LAC, current</vt:lpstr>
      <vt:lpstr>Run 2 . Native, world, current</vt:lpstr>
      <vt:lpstr>Run 3 . Native/LAC, proyected on world/current</vt:lpstr>
      <vt:lpstr>Run 4 . Native/LAC, proyected on world/current – clamping</vt:lpstr>
      <vt:lpstr>Predictions vs datos de presencia</vt:lpstr>
      <vt:lpstr>Run 5 . Native/LAC, projected on world/future(HadGEM2-CC)</vt:lpstr>
      <vt:lpstr>Discusión  preguntas… ideas… comentarios…</vt:lpstr>
      <vt:lpstr>PowerPoint Presentation</vt:lpstr>
    </vt:vector>
  </TitlesOfParts>
  <Company>GBIF_ES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pando</dc:creator>
  <cp:lastModifiedBy>Paco Pando</cp:lastModifiedBy>
  <cp:revision>318</cp:revision>
  <dcterms:created xsi:type="dcterms:W3CDTF">2008-09-30T06:43:45Z</dcterms:created>
  <dcterms:modified xsi:type="dcterms:W3CDTF">2018-01-16T10:22:23Z</dcterms:modified>
</cp:coreProperties>
</file>