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685" r:id="rId2"/>
    <p:sldMasterId id="2147483724" r:id="rId3"/>
    <p:sldMasterId id="2147483728" r:id="rId4"/>
    <p:sldMasterId id="2147483733" r:id="rId5"/>
    <p:sldMasterId id="2147483751" r:id="rId6"/>
  </p:sldMasterIdLst>
  <p:notesMasterIdLst>
    <p:notesMasterId r:id="rId36"/>
  </p:notesMasterIdLst>
  <p:handoutMasterIdLst>
    <p:handoutMasterId r:id="rId37"/>
  </p:handoutMasterIdLst>
  <p:sldIdLst>
    <p:sldId id="280" r:id="rId7"/>
    <p:sldId id="409" r:id="rId8"/>
    <p:sldId id="399" r:id="rId9"/>
    <p:sldId id="400" r:id="rId10"/>
    <p:sldId id="401" r:id="rId11"/>
    <p:sldId id="402" r:id="rId12"/>
    <p:sldId id="403" r:id="rId13"/>
    <p:sldId id="404" r:id="rId14"/>
    <p:sldId id="405" r:id="rId15"/>
    <p:sldId id="406" r:id="rId16"/>
    <p:sldId id="407" r:id="rId17"/>
    <p:sldId id="372" r:id="rId18"/>
    <p:sldId id="374" r:id="rId19"/>
    <p:sldId id="364" r:id="rId20"/>
    <p:sldId id="367" r:id="rId21"/>
    <p:sldId id="368" r:id="rId22"/>
    <p:sldId id="376" r:id="rId23"/>
    <p:sldId id="377" r:id="rId24"/>
    <p:sldId id="379" r:id="rId25"/>
    <p:sldId id="391" r:id="rId26"/>
    <p:sldId id="392" r:id="rId27"/>
    <p:sldId id="393" r:id="rId28"/>
    <p:sldId id="394" r:id="rId29"/>
    <p:sldId id="395" r:id="rId30"/>
    <p:sldId id="396" r:id="rId31"/>
    <p:sldId id="382" r:id="rId32"/>
    <p:sldId id="397" r:id="rId33"/>
    <p:sldId id="398" r:id="rId34"/>
    <p:sldId id="370" r:id="rId35"/>
  </p:sldIdLst>
  <p:sldSz cx="9144000" cy="6858000" type="screen4x3"/>
  <p:notesSz cx="7099300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595"/>
    <a:srgbClr val="0066B0"/>
    <a:srgbClr val="4F85C3"/>
    <a:srgbClr val="6C9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010" autoAdjust="0"/>
  </p:normalViewPr>
  <p:slideViewPr>
    <p:cSldViewPr showGuides="1">
      <p:cViewPr varScale="1">
        <p:scale>
          <a:sx n="62" d="100"/>
          <a:sy n="62" d="100"/>
        </p:scale>
        <p:origin x="132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5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2724" y="4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C98F682-7966-4F36-8C65-12C6AC282E64}" type="datetimeFigureOut">
              <a:rPr lang="en-GB" smtClean="0"/>
              <a:pPr/>
              <a:t>28/02/2016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77037CF-4AF3-4EA8-B0EF-23260E3D633F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209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BA4EA1F-7887-426C-BD0E-29F38E7AB4A2}" type="datetimeFigureOut">
              <a:rPr lang="nl-NL" smtClean="0"/>
              <a:pPr/>
              <a:t>28-2-2016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EF58AE9-46A5-49CB-B815-3CC2120EE87D}" type="slidenum">
              <a:rPr lang="nl-NL" smtClean="0"/>
              <a:pPr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4887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727411" y="3643200"/>
            <a:ext cx="5689178" cy="431477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function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268761"/>
            <a:ext cx="777240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23200"/>
            <a:ext cx="6400800" cy="5040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Author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87099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3851920" y="6381750"/>
            <a:ext cx="1939636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de febrero de 2016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5867756" y="6381750"/>
            <a:ext cx="2632364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A.P. Monteoliva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B2F8DA-B410-4CBA-85D1-2ADEE737B339}" type="slidenum"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24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28902"/>
            <a:ext cx="8229600" cy="4525963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7" name="Imagen 6"/>
          <p:cNvPicPr/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 scaling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466501" y="6237312"/>
            <a:ext cx="67749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8" name="Marcador de pie de página 4"/>
          <p:cNvSpPr txBox="1">
            <a:spLocks/>
          </p:cNvSpPr>
          <p:nvPr userDrawn="1"/>
        </p:nvSpPr>
        <p:spPr>
          <a:xfrm>
            <a:off x="5766875" y="6597352"/>
            <a:ext cx="2895600" cy="260648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Tesis Doctoral A.P. </a:t>
            </a:r>
            <a:r>
              <a:rPr kumimoji="0" lang="es-E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Monteoliva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Marcador de fecha 3"/>
          <p:cNvSpPr txBox="1">
            <a:spLocks/>
          </p:cNvSpPr>
          <p:nvPr userDrawn="1"/>
        </p:nvSpPr>
        <p:spPr>
          <a:xfrm>
            <a:off x="3923899" y="6597352"/>
            <a:ext cx="2133600" cy="260648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de febrero de 2016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69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-27384"/>
            <a:ext cx="7200800" cy="90805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2"/>
            <a:r>
              <a:rPr lang="es-ES" dirty="0" smtClean="0"/>
              <a:t>Cuarto nivel</a:t>
            </a:r>
          </a:p>
          <a:p>
            <a:pPr lvl="3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2050" name="Picture 2" descr="http://ecohydros.com/web2014/wp-content/uploads/2014/11/LogoCompleto-ENG_Transparente_WE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422214"/>
            <a:ext cx="2592288" cy="49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documenta.wi.csic.es/alfresco/downloadpublic/direct/workspace/SpacesStore/a6f45269-b583-4b33-b925-c6950904744b/LOGO%2520GOB_MEC_CSIC_cmyk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442366"/>
            <a:ext cx="2460241" cy="4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28518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59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727411" y="3643200"/>
            <a:ext cx="5689178" cy="431477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function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268761"/>
            <a:ext cx="777240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23200"/>
            <a:ext cx="6400800" cy="5040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Author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7503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67544" y="1340768"/>
            <a:ext cx="3815655" cy="47847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572000" y="1341438"/>
            <a:ext cx="4320480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/>
                </a:solidFill>
              </a:rPr>
              <a:t>Insert footer here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2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/>
                </a:solidFill>
              </a:rPr>
              <a:t>Insert footer here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8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57200" y="1341041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4506" y="2378745"/>
            <a:ext cx="4040188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50705" y="1341041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2601" y="2391445"/>
            <a:ext cx="4041775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/>
                </a:solidFill>
              </a:rPr>
              <a:t>Insert footer here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412776"/>
            <a:ext cx="8075612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59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creativecommons.org/licenses/by/4.0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creativecommons.org/licenses/by/4.0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" y="6453188"/>
            <a:ext cx="9180513" cy="40481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935038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2781300"/>
            <a:ext cx="5543550" cy="9080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vert="horz" wrap="square" lIns="91415" tIns="45708" rIns="91415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    Haga clic para modificar el estilo de título del patrón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2275" y="6453189"/>
            <a:ext cx="5761038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5" tIns="45708" rIns="91415" bIns="45708" numCol="1" anchor="b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45463" y="6453188"/>
            <a:ext cx="963612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5" tIns="45708" rIns="91415" bIns="45708" numCol="1" anchor="b" anchorCtr="0" compatLnSpc="1">
            <a:prstTxWarp prst="textNoShape">
              <a:avLst/>
            </a:prstTxWarp>
          </a:bodyPr>
          <a:lstStyle>
            <a:lvl1pPr algn="r">
              <a:defRPr sz="1600" b="1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B19FF6-9573-49EC-AD1E-FFCCD9662449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1" y="6453188"/>
            <a:ext cx="8602663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49" r:id="rId2"/>
  </p:sldLayoutIdLst>
  <p:transition advTm="10000"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000" i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000" i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000" i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000" i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5"/>
        </a:buBlip>
        <a:defRPr sz="20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7" y="2261190"/>
            <a:ext cx="4752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sz="2800" b="1" i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l"/>
            <a:r>
              <a:rPr lang="en-GB" sz="2800" b="0" i="1" kern="1200" noProof="0" dirty="0" smtClean="0">
                <a:solidFill>
                  <a:schemeClr val="tx1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You are invited</a:t>
            </a:r>
            <a:r>
              <a:rPr lang="en-GB" sz="2800" b="0" i="1" kern="1200" baseline="0" noProof="0" dirty="0" smtClean="0">
                <a:solidFill>
                  <a:schemeClr val="tx1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to the LW CC meeting at 17h on Monday 18</a:t>
            </a:r>
            <a:r>
              <a:rPr lang="en-GB" sz="2800" b="0" i="1" kern="1200" baseline="30000" noProof="0" dirty="0" smtClean="0">
                <a:solidFill>
                  <a:schemeClr val="tx1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th</a:t>
            </a:r>
            <a:r>
              <a:rPr lang="en-GB" sz="2800" b="0" i="1" kern="1200" baseline="0" noProof="0" dirty="0" smtClean="0">
                <a:solidFill>
                  <a:schemeClr val="tx1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and on Thursday 21</a:t>
            </a:r>
            <a:r>
              <a:rPr lang="en-GB" sz="2800" b="0" i="1" kern="1200" baseline="30000" noProof="0" dirty="0" smtClean="0">
                <a:solidFill>
                  <a:schemeClr val="tx1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st</a:t>
            </a:r>
            <a:r>
              <a:rPr lang="en-GB" sz="2800" b="0" i="1" kern="1200" baseline="0" noProof="0" dirty="0" smtClean="0">
                <a:solidFill>
                  <a:schemeClr val="tx1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  <a:endParaRPr lang="en-GB" sz="2800" b="0" i="1" kern="1200" noProof="0" dirty="0" smtClean="0">
              <a:solidFill>
                <a:schemeClr val="tx1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</p:txBody>
      </p:sp>
      <p:pic>
        <p:nvPicPr>
          <p:cNvPr id="7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0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This work by Parties of the EGI-Engage Consortium</a:t>
            </a:r>
            <a:r>
              <a:rPr lang="en-GB" sz="100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is licensed under a </a:t>
            </a:r>
          </a:p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Creative Commons Attribution 4.0 International License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nl-NL" sz="1000" b="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1" name="TextBox 12"/>
          <p:cNvSpPr txBox="1"/>
          <p:nvPr userDrawn="1"/>
        </p:nvSpPr>
        <p:spPr>
          <a:xfrm>
            <a:off x="818059" y="764704"/>
            <a:ext cx="749835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Thank you</a:t>
            </a:r>
            <a:r>
              <a:rPr lang="en-GB" sz="3600" b="1" kern="1200" baseline="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for your attention.</a:t>
            </a:r>
          </a:p>
          <a:p>
            <a:pPr algn="l"/>
            <a:endParaRPr lang="en-GB" sz="2400" b="1" i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l"/>
            <a:r>
              <a:rPr lang="en-GB" sz="2800" b="1" i="1" kern="1200" noProof="0" dirty="0" smtClean="0">
                <a:solidFill>
                  <a:srgbClr val="FF000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Questions?</a:t>
            </a:r>
          </a:p>
          <a:p>
            <a:pPr algn="l"/>
            <a:endParaRPr lang="en-GB" sz="2800" b="1" i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9394" y="1412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9394" y="263691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GB" noProof="0" dirty="0" smtClean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1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3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dirty="0" smtClean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EGI-Engage is co-funded by the Horizon 2020 Framework Programme</a:t>
            </a:r>
          </a:p>
          <a:p>
            <a:pPr algn="r"/>
            <a:r>
              <a:rPr lang="nl-NL" sz="1000" dirty="0" smtClean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  of the European Union under grant number 654142</a:t>
            </a:r>
            <a:r>
              <a:rPr lang="en-GB" sz="10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000" dirty="0">
              <a:solidFill>
                <a:prstClr val="black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" y="0"/>
            <a:ext cx="6534150" cy="47053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4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22" name="Tekstvak 21"/>
          <p:cNvSpPr txBox="1"/>
          <p:nvPr/>
        </p:nvSpPr>
        <p:spPr>
          <a:xfrm>
            <a:off x="8508016" y="6525344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800" b="1" smtClean="0">
                <a:solidFill>
                  <a:prstClr val="white"/>
                </a:solidFill>
                <a:latin typeface="Segoe UI" pitchFamily="34" charset="0"/>
                <a:cs typeface="Segoe UI" pitchFamily="34" charset="0"/>
              </a:rPr>
              <a:pPr/>
              <a:t>‹Nº›</a:t>
            </a:fld>
            <a:endParaRPr lang="nl-NL" sz="1050" b="1" dirty="0">
              <a:solidFill>
                <a:prstClr val="white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187624" y="6453336"/>
            <a:ext cx="6768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Insert footer here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kstvak 21"/>
          <p:cNvSpPr txBox="1"/>
          <p:nvPr/>
        </p:nvSpPr>
        <p:spPr>
          <a:xfrm>
            <a:off x="179512" y="6525344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83F7A1C-40F7-5F43-85CD-9B50E60F16AA}" type="datetime1">
              <a:rPr lang="en-US" sz="800" b="1" smtClean="0">
                <a:solidFill>
                  <a:prstClr val="white"/>
                </a:solidFill>
                <a:latin typeface="Segoe UI" pitchFamily="34" charset="0"/>
                <a:cs typeface="Segoe UI" pitchFamily="34" charset="0"/>
              </a:rPr>
              <a:pPr/>
              <a:t>2/28/2016</a:t>
            </a:fld>
            <a:endParaRPr lang="nl-NL" sz="1050" b="1" dirty="0">
              <a:solidFill>
                <a:prstClr val="white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0" y="188640"/>
            <a:ext cx="1082732" cy="9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3000" b="1" kern="1200">
          <a:solidFill>
            <a:srgbClr val="4F85C3"/>
          </a:solidFill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82880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45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7" y="2261190"/>
            <a:ext cx="4752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i="1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r>
              <a:rPr lang="en-GB" sz="2800" i="1" dirty="0" smtClean="0">
                <a:solidFill>
                  <a:prstClr val="black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You are invited to the LW CC meeting at 17h on Monday 18</a:t>
            </a:r>
            <a:r>
              <a:rPr lang="en-GB" sz="2800" i="1" baseline="30000" dirty="0" smtClean="0">
                <a:solidFill>
                  <a:prstClr val="black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th</a:t>
            </a:r>
            <a:r>
              <a:rPr lang="en-GB" sz="2800" i="1" dirty="0" smtClean="0">
                <a:solidFill>
                  <a:prstClr val="black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and on Thursday 21</a:t>
            </a:r>
            <a:r>
              <a:rPr lang="en-GB" sz="2800" i="1" baseline="30000" dirty="0" smtClean="0">
                <a:solidFill>
                  <a:prstClr val="black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st</a:t>
            </a:r>
            <a:r>
              <a:rPr lang="en-GB" sz="2800" i="1" dirty="0" smtClean="0">
                <a:solidFill>
                  <a:prstClr val="black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7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0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work by Parties of the EGI-Engage Consortium is licensed under a </a:t>
            </a:r>
          </a:p>
          <a:p>
            <a:pPr algn="r"/>
            <a:r>
              <a:rPr lang="en-GB" sz="10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Creative Commons Attribution 4.0 International License</a:t>
            </a:r>
            <a:r>
              <a:rPr lang="en-GB" sz="10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nl-NL" sz="1000" dirty="0">
              <a:solidFill>
                <a:prstClr val="black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1" name="TextBox 12"/>
          <p:cNvSpPr txBox="1"/>
          <p:nvPr userDrawn="1"/>
        </p:nvSpPr>
        <p:spPr>
          <a:xfrm>
            <a:off x="818059" y="764704"/>
            <a:ext cx="749835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Thank you for your attention.</a:t>
            </a:r>
          </a:p>
          <a:p>
            <a:endParaRPr lang="en-GB" sz="2400" b="1" i="1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r>
              <a:rPr lang="en-GB" sz="2800" b="1" i="1" dirty="0" smtClean="0">
                <a:solidFill>
                  <a:srgbClr val="FF000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Questions?</a:t>
            </a:r>
          </a:p>
          <a:p>
            <a:endParaRPr lang="en-GB" sz="2800" b="1" i="1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0000"/>
                    </a14:imgEffect>
                    <a14:imgEffect>
                      <a14:brightnessContrast bright="-12000" contrast="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" name="Marcador de fecha 3"/>
          <p:cNvSpPr>
            <a:spLocks noGrp="1"/>
          </p:cNvSpPr>
          <p:nvPr>
            <p:ph type="dt" sz="half" idx="2"/>
          </p:nvPr>
        </p:nvSpPr>
        <p:spPr>
          <a:xfrm>
            <a:off x="4355976" y="637963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2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de febrero de 2016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084168" y="63817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12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A.P. Monteoliva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/>
          <p:nvPr userDrawn="1"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8466501" y="6237312"/>
            <a:ext cx="67749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1"/>
            </a:glow>
            <a:reflection endPos="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97415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5496" y="1052736"/>
            <a:ext cx="9108504" cy="1800200"/>
          </a:xfr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sz="2800" dirty="0"/>
              <a:t>Relevant data and parameters </a:t>
            </a:r>
            <a:r>
              <a:rPr lang="en-US" sz="2800" dirty="0" smtClean="0"/>
              <a:t>for understanding </a:t>
            </a:r>
            <a:r>
              <a:rPr lang="en-US" sz="2800" dirty="0"/>
              <a:t>and </a:t>
            </a:r>
            <a:r>
              <a:rPr lang="en-US" sz="2800" dirty="0" smtClean="0"/>
              <a:t>validating models </a:t>
            </a:r>
            <a:r>
              <a:rPr lang="en-US" sz="2800" dirty="0"/>
              <a:t>and </a:t>
            </a:r>
            <a:r>
              <a:rPr lang="en-US" sz="2800" dirty="0" smtClean="0"/>
              <a:t>comparing observations </a:t>
            </a:r>
            <a:r>
              <a:rPr lang="en-US" sz="2800" dirty="0"/>
              <a:t>about </a:t>
            </a:r>
            <a:r>
              <a:rPr lang="en-US" sz="2800" b="1" dirty="0" smtClean="0">
                <a:solidFill>
                  <a:srgbClr val="C00000"/>
                </a:solidFill>
              </a:rPr>
              <a:t>Water Reservoirs and Lakes</a:t>
            </a:r>
            <a:r>
              <a:rPr lang="en-US" sz="2800" dirty="0"/>
              <a:t>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with </a:t>
            </a:r>
            <a:r>
              <a:rPr lang="en-US" sz="2800" dirty="0"/>
              <a:t>specific emphasis </a:t>
            </a:r>
            <a:r>
              <a:rPr lang="en-US" sz="2800" dirty="0" smtClean="0"/>
              <a:t>on addressing </a:t>
            </a:r>
            <a:r>
              <a:rPr lang="en-US" sz="2800" b="1" dirty="0" smtClean="0">
                <a:solidFill>
                  <a:srgbClr val="C00000"/>
                </a:solidFill>
              </a:rPr>
              <a:t>Algae Bloom</a:t>
            </a:r>
            <a:endParaRPr lang="en-GB" sz="3600" b="0" i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39552" y="2852936"/>
            <a:ext cx="7848872" cy="792088"/>
          </a:xfrm>
        </p:spPr>
        <p:txBody>
          <a:bodyPr/>
          <a:lstStyle/>
          <a:p>
            <a:r>
              <a:rPr lang="en-US" sz="2000" i="1" dirty="0" smtClean="0"/>
              <a:t>Presented by </a:t>
            </a:r>
            <a:r>
              <a:rPr lang="en-US" sz="2000" i="1" dirty="0" err="1" smtClean="0"/>
              <a:t>A.Monteoliva</a:t>
            </a:r>
            <a:r>
              <a:rPr lang="en-US" sz="2000" i="1" dirty="0" smtClean="0"/>
              <a:t> (ECOHYDROS SL, Spain)</a:t>
            </a:r>
          </a:p>
          <a:p>
            <a:r>
              <a:rPr lang="en-US" sz="2000" i="1" dirty="0" err="1" smtClean="0"/>
              <a:t>J.Marco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F.Aguilar</a:t>
            </a:r>
            <a:r>
              <a:rPr lang="en-US" sz="2000" i="1" dirty="0" smtClean="0"/>
              <a:t> (IFCA, CSIC-UC)</a:t>
            </a:r>
          </a:p>
          <a:p>
            <a:r>
              <a:rPr lang="en-US" sz="2400" dirty="0" smtClean="0"/>
              <a:t>@ Global</a:t>
            </a:r>
            <a:r>
              <a:rPr lang="en-US" sz="2400" dirty="0"/>
              <a:t> Water Information </a:t>
            </a:r>
            <a:r>
              <a:rPr lang="en-US" sz="2400" dirty="0" smtClean="0"/>
              <a:t>IG,</a:t>
            </a:r>
            <a:r>
              <a:rPr lang="en-US" sz="2400" dirty="0"/>
              <a:t>  </a:t>
            </a:r>
            <a:endParaRPr lang="en-US" sz="2400" dirty="0" smtClean="0"/>
          </a:p>
          <a:p>
            <a:r>
              <a:rPr lang="en-US" sz="2400" dirty="0" smtClean="0"/>
              <a:t>7th</a:t>
            </a:r>
            <a:r>
              <a:rPr lang="en-US" sz="2400" dirty="0"/>
              <a:t> RDA </a:t>
            </a:r>
            <a:r>
              <a:rPr lang="en-US" sz="2400" dirty="0" smtClean="0"/>
              <a:t>plenary,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March 2016, Tokyo</a:t>
            </a:r>
            <a:r>
              <a:rPr lang="en-US" sz="2400" dirty="0" smtClean="0"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US" sz="24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en-GB" sz="2400" dirty="0"/>
          </a:p>
        </p:txBody>
      </p:sp>
      <p:pic>
        <p:nvPicPr>
          <p:cNvPr id="5" name="Afbeelding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1" y="5805264"/>
            <a:ext cx="2151149" cy="90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Puntos_toma_de_dat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2081" y="9312233"/>
            <a:ext cx="2572607" cy="193916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Obraz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5805264"/>
            <a:ext cx="1401153" cy="956288"/>
          </a:xfrm>
          <a:prstGeom prst="rect">
            <a:avLst/>
          </a:prstGeom>
        </p:spPr>
      </p:pic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26631"/>
            <a:ext cx="406717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yecto LIFE &quot;Roem Plus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45992"/>
            <a:ext cx="14668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12" y="5733256"/>
            <a:ext cx="1270222" cy="1008112"/>
          </a:xfrm>
          <a:prstGeom prst="rect">
            <a:avLst/>
          </a:prstGeom>
        </p:spPr>
      </p:pic>
      <p:pic>
        <p:nvPicPr>
          <p:cNvPr id="1032" name="Picture 8" descr="https://ifcadivulgacion.files.wordpress.com/2013/07/ifcalogo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624"/>
            <a:ext cx="1872208" cy="78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ocumenta.wi.csic.es/alfresco/downloadpublic/direct/workspace/SpacesStore/a6f45269-b583-4b33-b925-c6950904744b/LOGO%2520GOB_MEC_CSIC_cmy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7" y="127088"/>
            <a:ext cx="3336305" cy="56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ecohydros.com/web2014/wp-content/uploads/2014/11/LogoCompleto-ENG_Transparente_WE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7612"/>
            <a:ext cx="3371850" cy="6381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8780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Modelo 3D: Hidrodinámica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s-ES" smtClean="0"/>
              <a:t>9 de febrero de 2016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 smtClean="0"/>
              <a:t>A.P. Monteoliva</a:t>
            </a:r>
            <a:endParaRPr lang="es-ES" dirty="0"/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 bwMode="auto">
          <a:xfrm>
            <a:off x="745575" y="1192547"/>
            <a:ext cx="3106343" cy="101566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 smtClean="0">
                <a:cs typeface="Times New Roman" panose="02020603050405020304" pitchFamily="18" charset="0"/>
              </a:rPr>
              <a:t>Buen ajuste de la temperatura a lo largo del periodo de estratificación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284" y="1195892"/>
            <a:ext cx="4200453" cy="511342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/>
        </p:spPr>
      </p:pic>
      <p:sp>
        <p:nvSpPr>
          <p:cNvPr id="11" name="Marcador de contenido 2"/>
          <p:cNvSpPr txBox="1">
            <a:spLocks/>
          </p:cNvSpPr>
          <p:nvPr/>
        </p:nvSpPr>
        <p:spPr bwMode="auto">
          <a:xfrm>
            <a:off x="745575" y="2222978"/>
            <a:ext cx="3097737" cy="70788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 smtClean="0">
                <a:cs typeface="Times New Roman" panose="02020603050405020304" pitchFamily="18" charset="0"/>
              </a:rPr>
              <a:t>Estructura vertical correctamente simulada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194268"/>
            <a:ext cx="4867098" cy="49876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570" y="2983740"/>
            <a:ext cx="2019921" cy="319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9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Modelo 3D: Calidad del agua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s-ES" smtClean="0"/>
              <a:t>9 de febrero de 2016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 smtClean="0"/>
              <a:t>A.P. Monteoliva</a:t>
            </a:r>
            <a:endParaRPr lang="es-ES" dirty="0"/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 bwMode="auto">
          <a:xfrm>
            <a:off x="647192" y="1196032"/>
            <a:ext cx="3000934" cy="483209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>
                <a:cs typeface="Times New Roman" panose="02020603050405020304" pitchFamily="18" charset="0"/>
              </a:rPr>
              <a:t>Traza bien el transporte y distribución de las sustancias.</a:t>
            </a:r>
          </a:p>
          <a:p>
            <a:r>
              <a:rPr lang="es-ES" sz="2000" dirty="0" smtClean="0">
                <a:cs typeface="Times New Roman" panose="02020603050405020304" pitchFamily="18" charset="0"/>
              </a:rPr>
              <a:t>Los rangos de concentraciones de nitratos son adecuados pero sobreestima los de fósforo.</a:t>
            </a:r>
          </a:p>
          <a:p>
            <a:r>
              <a:rPr lang="es-ES" sz="2000" dirty="0" smtClean="0">
                <a:cs typeface="Times New Roman" panose="02020603050405020304" pitchFamily="18" charset="0"/>
              </a:rPr>
              <a:t>No permite aún predecir </a:t>
            </a:r>
            <a:r>
              <a:rPr lang="es-ES" sz="2000" dirty="0" err="1" smtClean="0">
                <a:cs typeface="Times New Roman" panose="02020603050405020304" pitchFamily="18" charset="0"/>
              </a:rPr>
              <a:t>cHABs</a:t>
            </a:r>
            <a:r>
              <a:rPr lang="es-ES" sz="2000" dirty="0" smtClean="0">
                <a:cs typeface="Times New Roman" panose="02020603050405020304" pitchFamily="18" charset="0"/>
              </a:rPr>
              <a:t> de forma espacialmente distribuida (calibración futura con más datos en diferentes puntos de control).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196032"/>
            <a:ext cx="4708055" cy="48320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662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FRAMEWORK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79512" y="1124744"/>
            <a:ext cx="8784976" cy="4784400"/>
          </a:xfrm>
        </p:spPr>
        <p:txBody>
          <a:bodyPr/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LifeWatch (lifewatch.eu) is an ESFRI </a:t>
            </a:r>
            <a:r>
              <a:rPr lang="en-GB" sz="1800" i="1" dirty="0" smtClean="0">
                <a:solidFill>
                  <a:srgbClr val="FF0000"/>
                </a:solidFill>
              </a:rPr>
              <a:t>(EU Research Infrastructure)</a:t>
            </a:r>
            <a:endParaRPr lang="en-GB" sz="2000" i="1" dirty="0" smtClean="0">
              <a:solidFill>
                <a:srgbClr val="FF0000"/>
              </a:solidFill>
            </a:endParaRPr>
          </a:p>
          <a:p>
            <a:pPr lvl="1"/>
            <a:r>
              <a:rPr lang="en-GB" sz="1800" b="1" dirty="0" smtClean="0"/>
              <a:t>Addressing Biodiversity &amp; Ecosystems</a:t>
            </a:r>
          </a:p>
          <a:p>
            <a:pPr lvl="1"/>
            <a:r>
              <a:rPr lang="en-GB" sz="1800" b="1" dirty="0" smtClean="0"/>
              <a:t>An e-Infrastructure to build Virtual Research Environments (VRE)</a:t>
            </a:r>
          </a:p>
          <a:p>
            <a:pPr lvl="1"/>
            <a:r>
              <a:rPr lang="en-GB" sz="1800" b="1" dirty="0" smtClean="0"/>
              <a:t>Integrating </a:t>
            </a:r>
            <a:r>
              <a:rPr lang="en-GB" sz="1800" b="1" dirty="0" smtClean="0">
                <a:solidFill>
                  <a:srgbClr val="00B050"/>
                </a:solidFill>
              </a:rPr>
              <a:t>OPEN DATA </a:t>
            </a:r>
            <a:r>
              <a:rPr lang="en-GB" sz="1800" b="1" dirty="0" smtClean="0"/>
              <a:t>information</a:t>
            </a:r>
          </a:p>
          <a:p>
            <a:pPr lvl="2"/>
            <a:r>
              <a:rPr lang="en-GB" sz="1400" b="1" dirty="0" smtClean="0"/>
              <a:t>GBIF, LTER, GENBANK, SATELLITE IMAGES, TERRESTRIAL MAPS...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EGI-LifeWatch Competence </a:t>
            </a:r>
            <a:r>
              <a:rPr lang="en-GB" sz="2000" b="1" dirty="0" err="1" smtClean="0">
                <a:solidFill>
                  <a:srgbClr val="FF0000"/>
                </a:solidFill>
              </a:rPr>
              <a:t>Center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GB" sz="1800" b="1" dirty="0" smtClean="0"/>
              <a:t>Framework: EGI </a:t>
            </a:r>
            <a:r>
              <a:rPr lang="en-GB" sz="1800" b="1" dirty="0" err="1" smtClean="0"/>
              <a:t>FedCloud</a:t>
            </a:r>
            <a:endParaRPr lang="en-GB" sz="1800" b="1" dirty="0" smtClean="0"/>
          </a:p>
          <a:p>
            <a:pPr lvl="1"/>
            <a:r>
              <a:rPr lang="en-GB" sz="1800" b="1" dirty="0" smtClean="0"/>
              <a:t>Dedicated Resources  </a:t>
            </a:r>
            <a:r>
              <a:rPr lang="en-GB" sz="1600" b="1" dirty="0" smtClean="0"/>
              <a:t>(~5000 cores + PB, </a:t>
            </a:r>
            <a:r>
              <a:rPr lang="en-GB" sz="1600" dirty="0" smtClean="0"/>
              <a:t>new node in Seville, Andalusia, SPAIN</a:t>
            </a:r>
            <a:r>
              <a:rPr lang="en-GB" sz="1600" b="1" dirty="0" smtClean="0"/>
              <a:t> )</a:t>
            </a:r>
            <a:endParaRPr lang="en-GB" sz="1800" b="1" dirty="0" smtClean="0"/>
          </a:p>
          <a:p>
            <a:r>
              <a:rPr lang="en-GB" sz="2000" b="1" dirty="0" smtClean="0"/>
              <a:t>Support LW VRE</a:t>
            </a:r>
          </a:p>
          <a:p>
            <a:pPr lvl="1"/>
            <a:r>
              <a:rPr lang="en-GB" sz="1800" b="1" dirty="0" smtClean="0"/>
              <a:t>Marine VRE (marine.lifewatch.eu )</a:t>
            </a:r>
          </a:p>
          <a:p>
            <a:pPr lvl="1"/>
            <a:r>
              <a:rPr lang="en-GB" sz="1800" b="1" dirty="0" smtClean="0"/>
              <a:t>Terrestrial + </a:t>
            </a:r>
            <a:r>
              <a:rPr lang="en-GB" sz="1800" b="1" dirty="0" err="1" smtClean="0"/>
              <a:t>FreshWater</a:t>
            </a:r>
            <a:r>
              <a:rPr lang="en-GB" sz="1800" b="1" dirty="0" smtClean="0"/>
              <a:t> VRE</a:t>
            </a:r>
          </a:p>
          <a:p>
            <a:r>
              <a:rPr lang="en-GB" sz="2000" b="1" dirty="0" smtClean="0"/>
              <a:t>Pilot projects</a:t>
            </a:r>
          </a:p>
          <a:p>
            <a:pPr lvl="1"/>
            <a:r>
              <a:rPr lang="en-GB" sz="1800" b="1" dirty="0" smtClean="0"/>
              <a:t>Ecological Observatories Data Flow and “Big Data” analysis</a:t>
            </a:r>
          </a:p>
          <a:p>
            <a:pPr lvl="1"/>
            <a:r>
              <a:rPr lang="en-GB" sz="1800" b="1" dirty="0" smtClean="0"/>
              <a:t>Workflows: Galaxy and TRUFA; Network of Life</a:t>
            </a:r>
          </a:p>
          <a:p>
            <a:pPr lvl="1"/>
            <a:r>
              <a:rPr lang="en-GB" sz="1800" b="1" dirty="0" smtClean="0"/>
              <a:t>Citizen Science: Assisted Pattern Recognition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prstClr val="white"/>
                </a:solidFill>
              </a:rPr>
              <a:t>An Innovative Fresh Water VRE for LifeWatch</a:t>
            </a:r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dirty="0" smtClean="0"/>
              <a:t>Exploration of VREs in LW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532859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LifeWatch Marine VRE</a:t>
            </a:r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Terrestrial-Fresh Water VRE</a:t>
            </a:r>
          </a:p>
          <a:p>
            <a:pPr lvl="1"/>
            <a:r>
              <a:rPr lang="en-US" sz="2000" dirty="0" smtClean="0"/>
              <a:t>Both SWIRL and </a:t>
            </a:r>
            <a:r>
              <a:rPr lang="en-US" sz="2000" dirty="0" err="1" smtClean="0"/>
              <a:t>CdP</a:t>
            </a:r>
            <a:r>
              <a:rPr lang="en-US" sz="2000" dirty="0" smtClean="0"/>
              <a:t> are included</a:t>
            </a:r>
          </a:p>
          <a:p>
            <a:r>
              <a:rPr lang="en-US" sz="2400" b="1" dirty="0" smtClean="0"/>
              <a:t>Invasive Species VRE</a:t>
            </a:r>
          </a:p>
          <a:p>
            <a:endParaRPr lang="es-E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6743" t="14951" r="25848" b="726"/>
          <a:stretch>
            <a:fillRect/>
          </a:stretch>
        </p:blipFill>
        <p:spPr bwMode="auto">
          <a:xfrm>
            <a:off x="2843808" y="1700808"/>
            <a:ext cx="3410421" cy="30243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5652120" y="1268760"/>
            <a:ext cx="236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See LW EGI CC  session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@ Lisbon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04048" y="5108991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See LW EGI CC  session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@ BARI (TOMORROW!)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fbeelding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2952328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18 Rectángulo redondeado"/>
          <p:cNvSpPr/>
          <p:nvPr/>
        </p:nvSpPr>
        <p:spPr>
          <a:xfrm>
            <a:off x="35496" y="5229200"/>
            <a:ext cx="8424936" cy="1296144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5"/>
            <a:r>
              <a:rPr lang="es-ES" dirty="0" smtClean="0">
                <a:solidFill>
                  <a:srgbClr val="000000"/>
                </a:solidFill>
              </a:rPr>
              <a:t>RESOURCES</a:t>
            </a:r>
          </a:p>
          <a:p>
            <a:pPr algn="ctr" defTabSz="914305"/>
            <a:endParaRPr lang="es-ES" dirty="0" smtClean="0">
              <a:solidFill>
                <a:srgbClr val="000000"/>
              </a:solidFill>
            </a:endParaRPr>
          </a:p>
          <a:p>
            <a:pPr algn="ctr" defTabSz="914305"/>
            <a:endParaRPr lang="es-ES" dirty="0" smtClean="0">
              <a:solidFill>
                <a:srgbClr val="000000"/>
              </a:solidFill>
            </a:endParaRPr>
          </a:p>
          <a:p>
            <a:pPr algn="ctr" defTabSz="914305"/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4031432" y="1052736"/>
            <a:ext cx="4068960" cy="22322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5"/>
            <a:r>
              <a:rPr lang="es-ES" dirty="0" smtClean="0">
                <a:solidFill>
                  <a:srgbClr val="000000"/>
                </a:solidFill>
              </a:rPr>
              <a:t>USER APPLICATIONS</a:t>
            </a:r>
          </a:p>
          <a:p>
            <a:pPr algn="ctr" defTabSz="914305"/>
            <a:endParaRPr lang="es-ES" dirty="0" smtClean="0">
              <a:solidFill>
                <a:srgbClr val="000000"/>
              </a:solidFill>
            </a:endParaRPr>
          </a:p>
          <a:p>
            <a:pPr algn="ctr" defTabSz="914305"/>
            <a:endParaRPr lang="es-ES" dirty="0" smtClean="0">
              <a:solidFill>
                <a:srgbClr val="000000"/>
              </a:solidFill>
            </a:endParaRPr>
          </a:p>
          <a:p>
            <a:pPr algn="ctr" defTabSz="914305"/>
            <a:r>
              <a:rPr lang="es-ES" dirty="0" smtClean="0">
                <a:solidFill>
                  <a:srgbClr val="000000"/>
                </a:solidFill>
              </a:rPr>
              <a:t>  </a:t>
            </a:r>
          </a:p>
          <a:p>
            <a:pPr algn="ctr" defTabSz="914305"/>
            <a:endParaRPr lang="es-ES" dirty="0" smtClean="0">
              <a:solidFill>
                <a:srgbClr val="000000"/>
              </a:solidFill>
            </a:endParaRPr>
          </a:p>
          <a:p>
            <a:pPr algn="ctr" defTabSz="914305"/>
            <a:endParaRPr lang="es-ES" dirty="0" smtClean="0">
              <a:solidFill>
                <a:srgbClr val="000000"/>
              </a:solidFill>
            </a:endParaRPr>
          </a:p>
          <a:p>
            <a:pPr algn="ctr" defTabSz="914305"/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467544" y="3068960"/>
            <a:ext cx="7776864" cy="12241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5"/>
            <a:r>
              <a:rPr lang="es-ES" dirty="0" smtClean="0">
                <a:solidFill>
                  <a:srgbClr val="000000"/>
                </a:solidFill>
              </a:rPr>
              <a:t>COMPOSITION  </a:t>
            </a:r>
          </a:p>
          <a:p>
            <a:pPr algn="ctr" defTabSz="914305"/>
            <a:endParaRPr lang="es-ES" dirty="0" smtClean="0">
              <a:solidFill>
                <a:srgbClr val="000000"/>
              </a:solidFill>
            </a:endParaRPr>
          </a:p>
          <a:p>
            <a:pPr algn="ctr" defTabSz="914305"/>
            <a:endParaRPr lang="es-ES" dirty="0" smtClean="0">
              <a:solidFill>
                <a:srgbClr val="000000"/>
              </a:solidFill>
            </a:endParaRPr>
          </a:p>
          <a:p>
            <a:pPr algn="ctr" defTabSz="914305"/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51720" y="116632"/>
            <a:ext cx="3888432" cy="850106"/>
          </a:xfrm>
        </p:spPr>
        <p:txBody>
          <a:bodyPr/>
          <a:lstStyle/>
          <a:p>
            <a:r>
              <a:rPr lang="en-US" dirty="0" smtClean="0"/>
              <a:t>Global Scheme</a:t>
            </a:r>
            <a:endParaRPr lang="en-US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251520" y="5661248"/>
            <a:ext cx="3312368" cy="792088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endParaRPr lang="es-ES">
              <a:solidFill>
                <a:srgbClr val="FFFFFF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1979712" y="5805264"/>
            <a:ext cx="136815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s-ES" dirty="0" smtClean="0">
                <a:solidFill>
                  <a:srgbClr val="000000"/>
                </a:solidFill>
              </a:rPr>
              <a:t>“</a:t>
            </a:r>
            <a:r>
              <a:rPr lang="es-ES" dirty="0" err="1" smtClean="0">
                <a:solidFill>
                  <a:srgbClr val="000000"/>
                </a:solidFill>
              </a:rPr>
              <a:t>Internal</a:t>
            </a:r>
            <a:r>
              <a:rPr lang="es-ES" dirty="0" smtClean="0">
                <a:solidFill>
                  <a:srgbClr val="000000"/>
                </a:solidFill>
              </a:rPr>
              <a:t>”</a:t>
            </a:r>
          </a:p>
          <a:p>
            <a:pPr algn="ctr" defTabSz="914305"/>
            <a:r>
              <a:rPr lang="es-ES" dirty="0" smtClean="0">
                <a:solidFill>
                  <a:srgbClr val="000000"/>
                </a:solidFill>
              </a:rPr>
              <a:t>Data 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467544" y="5805264"/>
            <a:ext cx="136815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s-ES" dirty="0" smtClean="0">
                <a:solidFill>
                  <a:srgbClr val="000000"/>
                </a:solidFill>
              </a:rPr>
              <a:t>“</a:t>
            </a:r>
            <a:r>
              <a:rPr lang="es-ES" dirty="0" err="1" smtClean="0">
                <a:solidFill>
                  <a:srgbClr val="000000"/>
                </a:solidFill>
              </a:rPr>
              <a:t>External</a:t>
            </a:r>
            <a:r>
              <a:rPr lang="es-ES" dirty="0" smtClean="0">
                <a:solidFill>
                  <a:srgbClr val="000000"/>
                </a:solidFill>
              </a:rPr>
              <a:t>”</a:t>
            </a:r>
          </a:p>
          <a:p>
            <a:pPr algn="ctr" defTabSz="914305"/>
            <a:r>
              <a:rPr lang="es-ES" dirty="0" smtClean="0">
                <a:solidFill>
                  <a:srgbClr val="000000"/>
                </a:solidFill>
              </a:rPr>
              <a:t>Data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179512" y="4077072"/>
            <a:ext cx="8208912" cy="122413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5"/>
            <a:r>
              <a:rPr lang="es-ES" dirty="0" smtClean="0">
                <a:solidFill>
                  <a:srgbClr val="000000"/>
                </a:solidFill>
              </a:rPr>
              <a:t>e-INFRASTRUCTURE  </a:t>
            </a:r>
          </a:p>
          <a:p>
            <a:pPr algn="ctr" defTabSz="914305"/>
            <a:endParaRPr lang="es-ES" dirty="0" smtClean="0">
              <a:solidFill>
                <a:srgbClr val="000000"/>
              </a:solidFill>
            </a:endParaRPr>
          </a:p>
          <a:p>
            <a:pPr algn="ctr" defTabSz="914305"/>
            <a:endParaRPr lang="es-ES" dirty="0" smtClean="0">
              <a:solidFill>
                <a:srgbClr val="000000"/>
              </a:solidFill>
            </a:endParaRPr>
          </a:p>
          <a:p>
            <a:pPr algn="ctr" defTabSz="914305"/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4283968" y="4365104"/>
            <a:ext cx="403244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s-ES" dirty="0" err="1" smtClean="0">
                <a:solidFill>
                  <a:srgbClr val="000000"/>
                </a:solidFill>
              </a:rPr>
              <a:t>Infrastructure</a:t>
            </a:r>
            <a:r>
              <a:rPr lang="es-ES" dirty="0" smtClean="0">
                <a:solidFill>
                  <a:srgbClr val="000000"/>
                </a:solidFill>
              </a:rPr>
              <a:t> as a </a:t>
            </a:r>
            <a:r>
              <a:rPr lang="es-ES" dirty="0" err="1" smtClean="0">
                <a:solidFill>
                  <a:srgbClr val="000000"/>
                </a:solidFill>
              </a:rPr>
              <a:t>Service</a:t>
            </a:r>
            <a:r>
              <a:rPr lang="es-ES" dirty="0" smtClean="0">
                <a:solidFill>
                  <a:srgbClr val="000000"/>
                </a:solidFill>
              </a:rPr>
              <a:t> (</a:t>
            </a:r>
            <a:r>
              <a:rPr lang="es-ES" dirty="0" err="1" smtClean="0">
                <a:solidFill>
                  <a:srgbClr val="000000"/>
                </a:solidFill>
              </a:rPr>
              <a:t>IaaS</a:t>
            </a:r>
            <a:r>
              <a:rPr lang="es-ES" dirty="0" smtClean="0">
                <a:solidFill>
                  <a:srgbClr val="000000"/>
                </a:solidFill>
              </a:rPr>
              <a:t>)</a:t>
            </a:r>
          </a:p>
          <a:p>
            <a:pPr algn="ctr" defTabSz="914305"/>
            <a:r>
              <a:rPr lang="es-ES" i="1" dirty="0" smtClean="0">
                <a:solidFill>
                  <a:srgbClr val="000000"/>
                </a:solidFill>
              </a:rPr>
              <a:t>(</a:t>
            </a:r>
            <a:r>
              <a:rPr lang="es-ES" i="1" dirty="0" err="1" smtClean="0">
                <a:solidFill>
                  <a:srgbClr val="000000"/>
                </a:solidFill>
              </a:rPr>
              <a:t>Integration</a:t>
            </a:r>
            <a:r>
              <a:rPr lang="es-ES" i="1" dirty="0" smtClean="0">
                <a:solidFill>
                  <a:srgbClr val="000000"/>
                </a:solidFill>
              </a:rPr>
              <a:t> in EGI </a:t>
            </a:r>
            <a:r>
              <a:rPr lang="es-ES" i="1" dirty="0" err="1" smtClean="0">
                <a:solidFill>
                  <a:srgbClr val="000000"/>
                </a:solidFill>
              </a:rPr>
              <a:t>FedCloud</a:t>
            </a:r>
            <a:r>
              <a:rPr lang="es-ES" i="1" dirty="0" smtClean="0">
                <a:solidFill>
                  <a:srgbClr val="000000"/>
                </a:solidFill>
              </a:rPr>
              <a:t>)</a:t>
            </a:r>
            <a:endParaRPr lang="es-ES" i="1" dirty="0">
              <a:solidFill>
                <a:srgbClr val="FF0000"/>
              </a:solidFill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3707904" y="5661248"/>
            <a:ext cx="3816424" cy="79208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5"/>
            <a:r>
              <a:rPr lang="es-ES" dirty="0" smtClean="0">
                <a:solidFill>
                  <a:srgbClr val="000000"/>
                </a:solidFill>
              </a:rPr>
              <a:t>SITE </a:t>
            </a:r>
          </a:p>
          <a:p>
            <a:pPr algn="ctr" defTabSz="914305"/>
            <a:endParaRPr lang="es-ES" dirty="0" smtClean="0">
              <a:solidFill>
                <a:srgbClr val="000000"/>
              </a:solidFill>
            </a:endParaRPr>
          </a:p>
          <a:p>
            <a:pPr defTabSz="914305"/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4860032" y="3501008"/>
            <a:ext cx="316835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s-ES" dirty="0" err="1" smtClean="0">
                <a:solidFill>
                  <a:srgbClr val="000000"/>
                </a:solidFill>
              </a:rPr>
              <a:t>Platform</a:t>
            </a:r>
            <a:r>
              <a:rPr lang="es-ES" dirty="0" smtClean="0">
                <a:solidFill>
                  <a:srgbClr val="000000"/>
                </a:solidFill>
              </a:rPr>
              <a:t> as a </a:t>
            </a:r>
            <a:r>
              <a:rPr lang="es-ES" dirty="0" err="1" smtClean="0">
                <a:solidFill>
                  <a:srgbClr val="000000"/>
                </a:solidFill>
              </a:rPr>
              <a:t>Service</a:t>
            </a:r>
            <a:r>
              <a:rPr lang="es-ES" dirty="0" smtClean="0">
                <a:solidFill>
                  <a:srgbClr val="000000"/>
                </a:solidFill>
              </a:rPr>
              <a:t> (</a:t>
            </a:r>
            <a:r>
              <a:rPr lang="es-ES" dirty="0" err="1" smtClean="0">
                <a:solidFill>
                  <a:srgbClr val="000000"/>
                </a:solidFill>
              </a:rPr>
              <a:t>PaaS</a:t>
            </a:r>
            <a:r>
              <a:rPr lang="es-ES" dirty="0" smtClean="0">
                <a:solidFill>
                  <a:srgbClr val="000000"/>
                </a:solidFill>
              </a:rPr>
              <a:t>)</a:t>
            </a:r>
            <a:endParaRPr lang="es-ES" i="1" dirty="0">
              <a:solidFill>
                <a:srgbClr val="FF0000"/>
              </a:solidFill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868144" y="2204864"/>
            <a:ext cx="2016224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s-ES" dirty="0" smtClean="0">
                <a:solidFill>
                  <a:srgbClr val="000000"/>
                </a:solidFill>
              </a:rPr>
              <a:t>Software as a </a:t>
            </a:r>
            <a:r>
              <a:rPr lang="es-ES" dirty="0" err="1" smtClean="0">
                <a:solidFill>
                  <a:srgbClr val="000000"/>
                </a:solidFill>
              </a:rPr>
              <a:t>Service</a:t>
            </a:r>
            <a:r>
              <a:rPr lang="es-ES" dirty="0" smtClean="0">
                <a:solidFill>
                  <a:srgbClr val="000000"/>
                </a:solidFill>
              </a:rPr>
              <a:t> (</a:t>
            </a:r>
            <a:r>
              <a:rPr lang="es-ES" dirty="0" err="1" smtClean="0">
                <a:solidFill>
                  <a:srgbClr val="000000"/>
                </a:solidFill>
              </a:rPr>
              <a:t>SaaS</a:t>
            </a:r>
            <a:r>
              <a:rPr lang="es-ES" dirty="0" smtClean="0">
                <a:solidFill>
                  <a:srgbClr val="000000"/>
                </a:solidFill>
              </a:rPr>
              <a:t>)</a:t>
            </a:r>
            <a:endParaRPr lang="es-ES" i="1" dirty="0">
              <a:solidFill>
                <a:srgbClr val="FF0000"/>
              </a:solidFill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283968" y="2636912"/>
            <a:ext cx="1440160" cy="792088"/>
          </a:xfrm>
          <a:prstGeom prst="round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s-ES" i="1" dirty="0" err="1" smtClean="0">
                <a:solidFill>
                  <a:srgbClr val="0070C0"/>
                </a:solidFill>
              </a:rPr>
              <a:t>Workflows</a:t>
            </a:r>
            <a:endParaRPr lang="es-ES" i="1" dirty="0" smtClean="0">
              <a:solidFill>
                <a:srgbClr val="0070C0"/>
              </a:solidFill>
            </a:endParaRPr>
          </a:p>
          <a:p>
            <a:pPr algn="ctr" defTabSz="914305"/>
            <a:r>
              <a:rPr lang="es-ES" i="1" dirty="0" err="1" smtClean="0">
                <a:solidFill>
                  <a:srgbClr val="FFC000"/>
                </a:solidFill>
              </a:rPr>
              <a:t>Kepler</a:t>
            </a:r>
            <a:r>
              <a:rPr lang="es-ES" i="1" dirty="0" smtClean="0">
                <a:solidFill>
                  <a:srgbClr val="FFC000"/>
                </a:solidFill>
              </a:rPr>
              <a:t>, </a:t>
            </a:r>
            <a:r>
              <a:rPr lang="es-ES" i="1" dirty="0" err="1" smtClean="0">
                <a:solidFill>
                  <a:srgbClr val="FFC000"/>
                </a:solidFill>
              </a:rPr>
              <a:t>Taverna</a:t>
            </a:r>
            <a:endParaRPr lang="es-ES" i="1" dirty="0" smtClean="0">
              <a:solidFill>
                <a:srgbClr val="FFC000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851920" y="5949280"/>
            <a:ext cx="122413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s-ES" dirty="0" smtClean="0">
                <a:solidFill>
                  <a:srgbClr val="000000"/>
                </a:solidFill>
              </a:rPr>
              <a:t>Network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372200" y="5949280"/>
            <a:ext cx="108012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s-ES" dirty="0" smtClean="0">
                <a:solidFill>
                  <a:srgbClr val="000000"/>
                </a:solidFill>
              </a:rPr>
              <a:t>Servers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148064" y="5949280"/>
            <a:ext cx="108012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s-ES" dirty="0" smtClean="0">
                <a:solidFill>
                  <a:srgbClr val="000000"/>
                </a:solidFill>
              </a:rPr>
              <a:t>Storage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587952" y="5661248"/>
            <a:ext cx="800472" cy="79208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5"/>
            <a:r>
              <a:rPr lang="es-ES" dirty="0" smtClean="0">
                <a:solidFill>
                  <a:srgbClr val="000000"/>
                </a:solidFill>
              </a:rPr>
              <a:t>SITE</a:t>
            </a:r>
          </a:p>
          <a:p>
            <a:pPr defTabSz="914305"/>
            <a:r>
              <a:rPr lang="es-ES" dirty="0" smtClean="0">
                <a:solidFill>
                  <a:srgbClr val="000000"/>
                </a:solidFill>
              </a:rPr>
              <a:t>…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4139952" y="1772816"/>
            <a:ext cx="1656184" cy="783704"/>
          </a:xfrm>
          <a:prstGeom prst="round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n-US" dirty="0" smtClean="0">
                <a:solidFill>
                  <a:srgbClr val="0070C0"/>
                </a:solidFill>
              </a:rPr>
              <a:t>Portals</a:t>
            </a:r>
          </a:p>
          <a:p>
            <a:pPr algn="ctr" defTabSz="914305"/>
            <a:r>
              <a:rPr lang="en-US" dirty="0" smtClean="0">
                <a:solidFill>
                  <a:srgbClr val="0070C0"/>
                </a:solidFill>
              </a:rPr>
              <a:t>Visualization</a:t>
            </a:r>
          </a:p>
          <a:p>
            <a:pPr algn="ctr" defTabSz="914305"/>
            <a:r>
              <a:rPr lang="en-US" i="1" dirty="0" err="1" smtClean="0">
                <a:solidFill>
                  <a:srgbClr val="FFC000"/>
                </a:solidFill>
              </a:rPr>
              <a:t>Liferay</a:t>
            </a:r>
            <a:endParaRPr lang="en-US" i="1" dirty="0" smtClean="0">
              <a:solidFill>
                <a:srgbClr val="FFC000"/>
              </a:solidFill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2771800" y="3717032"/>
            <a:ext cx="1872208" cy="720080"/>
          </a:xfrm>
          <a:prstGeom prst="round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s-ES" i="1" dirty="0" err="1" smtClean="0">
                <a:solidFill>
                  <a:srgbClr val="0070C0"/>
                </a:solidFill>
              </a:rPr>
              <a:t>Orchestration</a:t>
            </a:r>
            <a:endParaRPr lang="es-ES" i="1" dirty="0" smtClean="0">
              <a:solidFill>
                <a:srgbClr val="0070C0"/>
              </a:solidFill>
            </a:endParaRPr>
          </a:p>
          <a:p>
            <a:pPr algn="ctr" defTabSz="914305"/>
            <a:r>
              <a:rPr lang="es-ES" i="1" dirty="0" smtClean="0">
                <a:solidFill>
                  <a:srgbClr val="0070C0"/>
                </a:solidFill>
              </a:rPr>
              <a:t>(ESB/BPL)</a:t>
            </a:r>
          </a:p>
          <a:p>
            <a:pPr algn="ctr" defTabSz="914305"/>
            <a:r>
              <a:rPr lang="es-ES" i="1" dirty="0" err="1" smtClean="0">
                <a:solidFill>
                  <a:srgbClr val="FFC000"/>
                </a:solidFill>
              </a:rPr>
              <a:t>Orchestra</a:t>
            </a:r>
            <a:endParaRPr lang="es-ES" i="1" dirty="0" smtClean="0">
              <a:solidFill>
                <a:srgbClr val="FFC000"/>
              </a:solidFill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4283968" y="3717032"/>
            <a:ext cx="2232248" cy="2160240"/>
          </a:xfrm>
          <a:prstGeom prst="ellipse">
            <a:avLst/>
          </a:prstGeom>
          <a:solidFill>
            <a:schemeClr val="accent6">
              <a:lumMod val="20000"/>
              <a:lumOff val="80000"/>
              <a:alpha val="8392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s-ES" dirty="0" smtClean="0">
                <a:solidFill>
                  <a:srgbClr val="C00000"/>
                </a:solidFill>
              </a:rPr>
              <a:t>SOA/ Cloud Computing</a:t>
            </a:r>
          </a:p>
        </p:txBody>
      </p:sp>
      <p:sp>
        <p:nvSpPr>
          <p:cNvPr id="27" name="26 Elipse"/>
          <p:cNvSpPr/>
          <p:nvPr/>
        </p:nvSpPr>
        <p:spPr>
          <a:xfrm>
            <a:off x="2411760" y="2708920"/>
            <a:ext cx="2232248" cy="2160240"/>
          </a:xfrm>
          <a:prstGeom prst="ellipse">
            <a:avLst/>
          </a:prstGeom>
          <a:solidFill>
            <a:schemeClr val="accent6">
              <a:lumMod val="20000"/>
              <a:lumOff val="80000"/>
              <a:alpha val="8392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n-US" dirty="0" smtClean="0">
                <a:solidFill>
                  <a:srgbClr val="C00000"/>
                </a:solidFill>
              </a:rPr>
              <a:t>Open Data &amp; Preservation Platform</a:t>
            </a:r>
          </a:p>
        </p:txBody>
      </p:sp>
      <p:sp>
        <p:nvSpPr>
          <p:cNvPr id="23" name="22 Elipse"/>
          <p:cNvSpPr/>
          <p:nvPr/>
        </p:nvSpPr>
        <p:spPr>
          <a:xfrm>
            <a:off x="6156176" y="2708920"/>
            <a:ext cx="2232248" cy="2160240"/>
          </a:xfrm>
          <a:prstGeom prst="ellipse">
            <a:avLst/>
          </a:prstGeom>
          <a:solidFill>
            <a:schemeClr val="accent6">
              <a:lumMod val="20000"/>
              <a:lumOff val="80000"/>
              <a:alpha val="8392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n-US" dirty="0" smtClean="0">
                <a:solidFill>
                  <a:srgbClr val="C00000"/>
                </a:solidFill>
              </a:rPr>
              <a:t>Distributed Control Platform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25 Elipse"/>
          <p:cNvSpPr/>
          <p:nvPr/>
        </p:nvSpPr>
        <p:spPr>
          <a:xfrm>
            <a:off x="4355976" y="1988840"/>
            <a:ext cx="2232248" cy="2160240"/>
          </a:xfrm>
          <a:prstGeom prst="ellipse">
            <a:avLst/>
          </a:prstGeom>
          <a:solidFill>
            <a:schemeClr val="accent6">
              <a:lumMod val="20000"/>
              <a:lumOff val="80000"/>
              <a:alpha val="8392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/>
            <a:r>
              <a:rPr lang="en-US" dirty="0" smtClean="0">
                <a:solidFill>
                  <a:srgbClr val="C00000"/>
                </a:solidFill>
              </a:rPr>
              <a:t>Platform for Collaborative Framework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9421" y="0"/>
            <a:ext cx="3104579" cy="23272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1" name="Obraz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5" y="141834"/>
            <a:ext cx="1440160" cy="9829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 b="20079"/>
          <a:stretch>
            <a:fillRect/>
          </a:stretch>
        </p:blipFill>
        <p:spPr bwMode="auto">
          <a:xfrm>
            <a:off x="0" y="4400550"/>
            <a:ext cx="9144000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EGI-LIFEWATCH / INDIGO-WP2  Case Study</a:t>
            </a:r>
            <a:endParaRPr lang="en-GB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0" y="1772816"/>
            <a:ext cx="9144000" cy="3096344"/>
          </a:xfrm>
        </p:spPr>
        <p:txBody>
          <a:bodyPr/>
          <a:lstStyle/>
          <a:p>
            <a:pPr>
              <a:buNone/>
              <a:defRPr/>
            </a:pPr>
            <a:r>
              <a:rPr lang="en-US" sz="2000" i="1" dirty="0" smtClean="0"/>
              <a:t>LIFE+ Project lead by a SME, collecting monitoring data (environmental station+ water quality and </a:t>
            </a:r>
            <a:r>
              <a:rPr lang="en-US" sz="2000" i="1" dirty="0" err="1" smtClean="0"/>
              <a:t>chloro-cyano</a:t>
            </a:r>
            <a:r>
              <a:rPr lang="en-US" sz="2000" i="1" dirty="0" smtClean="0"/>
              <a:t> profiler), and modeling </a:t>
            </a:r>
            <a:r>
              <a:rPr lang="en-US" sz="2000" i="1" dirty="0" err="1" smtClean="0"/>
              <a:t>hydro+bio</a:t>
            </a:r>
            <a:r>
              <a:rPr lang="en-US" sz="2000" i="1" dirty="0" smtClean="0"/>
              <a:t> </a:t>
            </a:r>
          </a:p>
          <a:p>
            <a:pPr>
              <a:buNone/>
              <a:defRPr/>
            </a:pPr>
            <a:endParaRPr lang="en-US" sz="1800" dirty="0" smtClean="0"/>
          </a:p>
          <a:p>
            <a:pPr lvl="1">
              <a:defRPr/>
            </a:pPr>
            <a:r>
              <a:rPr lang="en-US" sz="2000" b="1" dirty="0" smtClean="0">
                <a:solidFill>
                  <a:srgbClr val="C00000"/>
                </a:solidFill>
              </a:rPr>
              <a:t>INTEGRATE</a:t>
            </a:r>
            <a:r>
              <a:rPr lang="en-US" sz="2000" dirty="0" smtClean="0"/>
              <a:t> </a:t>
            </a:r>
            <a:r>
              <a:rPr lang="en-US" sz="2000" b="1" dirty="0" smtClean="0"/>
              <a:t>EXISTING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00B050"/>
                </a:solidFill>
              </a:rPr>
              <a:t>OPEN</a:t>
            </a:r>
            <a:r>
              <a:rPr lang="en-US" sz="2000" dirty="0" smtClean="0"/>
              <a:t> </a:t>
            </a:r>
            <a:r>
              <a:rPr lang="en-US" sz="2000" b="1" dirty="0" smtClean="0"/>
              <a:t>RESEARCH DATA</a:t>
            </a:r>
          </a:p>
          <a:p>
            <a:pPr lvl="2">
              <a:defRPr/>
            </a:pPr>
            <a:r>
              <a:rPr lang="en-US" sz="1600" b="1" dirty="0" smtClean="0"/>
              <a:t>USE </a:t>
            </a:r>
            <a:r>
              <a:rPr lang="en-US" sz="1600" b="1" dirty="0" smtClean="0">
                <a:solidFill>
                  <a:srgbClr val="FF0000"/>
                </a:solidFill>
              </a:rPr>
              <a:t>METEO</a:t>
            </a:r>
            <a:r>
              <a:rPr lang="en-US" sz="1600" b="1" dirty="0" smtClean="0"/>
              <a:t>, TERRAIN, BATHIMETRY, LAND USE</a:t>
            </a:r>
          </a:p>
          <a:p>
            <a:pPr lvl="2">
              <a:defRPr/>
            </a:pP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HYDROLOGICAL</a:t>
            </a:r>
            <a:r>
              <a:rPr lang="en-US" sz="1600" b="1" dirty="0" smtClean="0"/>
              <a:t> INPUT </a:t>
            </a:r>
            <a:endParaRPr lang="en-US" sz="1600" dirty="0" smtClean="0"/>
          </a:p>
          <a:p>
            <a:pPr lvl="3">
              <a:buNone/>
              <a:defRPr/>
            </a:pPr>
            <a:endParaRPr lang="en-US" sz="900" dirty="0" smtClean="0"/>
          </a:p>
          <a:p>
            <a:pPr lvl="1">
              <a:defRPr/>
            </a:pP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PRESERVE</a:t>
            </a:r>
            <a:r>
              <a:rPr lang="en-US" sz="2000" dirty="0" smtClean="0"/>
              <a:t> </a:t>
            </a:r>
            <a:r>
              <a:rPr lang="en-US" sz="2000" b="1" dirty="0" smtClean="0"/>
              <a:t>NEW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00B050"/>
                </a:solidFill>
              </a:rPr>
              <a:t>OPEN </a:t>
            </a:r>
            <a:r>
              <a:rPr lang="en-US" sz="2000" b="1" dirty="0" smtClean="0"/>
              <a:t>RESEARCH DATA </a:t>
            </a:r>
            <a:r>
              <a:rPr lang="en-US" sz="2000" b="1" dirty="0" smtClean="0">
                <a:solidFill>
                  <a:srgbClr val="C00000"/>
                </a:solidFill>
              </a:rPr>
              <a:t>&amp; ANALYSIS</a:t>
            </a:r>
          </a:p>
          <a:p>
            <a:pPr lvl="2">
              <a:defRPr/>
            </a:pPr>
            <a:r>
              <a:rPr lang="en-US" sz="1600" dirty="0" smtClean="0"/>
              <a:t>REMOTELY COLLECTED DATA INTO REPLICATED DB</a:t>
            </a:r>
          </a:p>
          <a:p>
            <a:pPr lvl="2">
              <a:defRPr/>
            </a:pPr>
            <a:r>
              <a:rPr lang="en-US" sz="1600" dirty="0" smtClean="0"/>
              <a:t>COMPLEX MODEL OUTPUTS </a:t>
            </a:r>
          </a:p>
          <a:p>
            <a:pPr lvl="2">
              <a:defRPr/>
            </a:pPr>
            <a:r>
              <a:rPr lang="en-US" sz="1600" dirty="0" smtClean="0"/>
              <a:t>MULTIPARAMETRIC ANALYSIS </a:t>
            </a:r>
          </a:p>
          <a:p>
            <a:pPr lvl="1">
              <a:buNone/>
              <a:defRPr/>
            </a:pPr>
            <a:endParaRPr lang="en-US" sz="500" b="1" dirty="0" smtClean="0"/>
          </a:p>
          <a:p>
            <a:pPr>
              <a:buNone/>
              <a:defRPr/>
            </a:pPr>
            <a:endParaRPr lang="en-US" sz="1400" b="1" dirty="0" smtClean="0"/>
          </a:p>
          <a:p>
            <a:pPr>
              <a:buNone/>
              <a:defRPr/>
            </a:pPr>
            <a:endParaRPr lang="en-US" sz="1400" b="1" dirty="0" smtClean="0"/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340024" y="6448251"/>
            <a:ext cx="6768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Segoe UI"/>
                <a:cs typeface="Segoe UI"/>
              </a:rPr>
              <a:t>An Innovative Fresh Water VRE for LifeWatch</a:t>
            </a:r>
            <a:endParaRPr lang="en-GB" sz="1200" b="1" dirty="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99592" y="1124744"/>
            <a:ext cx="8064896" cy="461665"/>
          </a:xfrm>
          <a:prstGeom prst="rect">
            <a:avLst/>
          </a:prstGeom>
          <a:solidFill>
            <a:srgbClr val="F3F59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Monitoring &amp; Modeling ALGAE BLOOM in a Water Reservoir </a:t>
            </a:r>
          </a:p>
        </p:txBody>
      </p:sp>
      <p:sp>
        <p:nvSpPr>
          <p:cNvPr id="10" name="9 Flecha izquierda"/>
          <p:cNvSpPr/>
          <p:nvPr/>
        </p:nvSpPr>
        <p:spPr>
          <a:xfrm>
            <a:off x="6012160" y="2852936"/>
            <a:ext cx="2952328" cy="1008112"/>
          </a:xfrm>
          <a:prstGeom prst="leftArrow">
            <a:avLst>
              <a:gd name="adj1" fmla="val 56614"/>
              <a:gd name="adj2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b="1" i="1" dirty="0" smtClean="0">
                <a:solidFill>
                  <a:prstClr val="black"/>
                </a:solidFill>
              </a:rPr>
              <a:t>STORAGE+</a:t>
            </a:r>
            <a:r>
              <a:rPr lang="en-US" b="1" i="1" dirty="0" smtClean="0">
                <a:solidFill>
                  <a:srgbClr val="FF0000"/>
                </a:solidFill>
              </a:rPr>
              <a:t>COMPUTING</a:t>
            </a:r>
          </a:p>
          <a:p>
            <a:pPr>
              <a:defRPr/>
            </a:pPr>
            <a:r>
              <a:rPr lang="en-US" b="1" i="1" dirty="0" smtClean="0">
                <a:solidFill>
                  <a:prstClr val="black"/>
                </a:solidFill>
              </a:rPr>
              <a:t>NEED HPC FOR DELFT-3D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67544" y="5301208"/>
            <a:ext cx="5688632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i="1" dirty="0" smtClean="0">
                <a:solidFill>
                  <a:prstClr val="black"/>
                </a:solidFill>
              </a:rPr>
              <a:t>Model already running in </a:t>
            </a:r>
            <a:r>
              <a:rPr lang="en-US" sz="2000" b="1" i="1" dirty="0" err="1" smtClean="0">
                <a:solidFill>
                  <a:prstClr val="black"/>
                </a:solidFill>
              </a:rPr>
              <a:t>FedCloud</a:t>
            </a:r>
            <a:endParaRPr lang="en-US" sz="2000" b="1" i="1" dirty="0" smtClean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sz="2000" b="1" i="1" dirty="0" smtClean="0">
                <a:solidFill>
                  <a:prstClr val="black"/>
                </a:solidFill>
              </a:rPr>
              <a:t>Adapt  </a:t>
            </a:r>
            <a:r>
              <a:rPr lang="en-US" sz="2000" b="1" i="1" dirty="0" err="1" smtClean="0">
                <a:solidFill>
                  <a:prstClr val="black"/>
                </a:solidFill>
              </a:rPr>
              <a:t>Multiparametric</a:t>
            </a:r>
            <a:r>
              <a:rPr lang="en-US" sz="2000" b="1" i="1" dirty="0" smtClean="0">
                <a:solidFill>
                  <a:prstClr val="black"/>
                </a:solidFill>
              </a:rPr>
              <a:t> scan</a:t>
            </a:r>
          </a:p>
          <a:p>
            <a:pPr algn="ctr">
              <a:defRPr/>
            </a:pPr>
            <a:r>
              <a:rPr lang="en-US" sz="2000" b="1" i="1" dirty="0" smtClean="0">
                <a:solidFill>
                  <a:prstClr val="black"/>
                </a:solidFill>
              </a:rPr>
              <a:t>Preserve </a:t>
            </a:r>
            <a:r>
              <a:rPr lang="en-US" sz="2000" b="1" i="1" dirty="0" err="1" smtClean="0">
                <a:solidFill>
                  <a:prstClr val="black"/>
                </a:solidFill>
              </a:rPr>
              <a:t>Thermoclines</a:t>
            </a:r>
            <a:r>
              <a:rPr lang="en-US" sz="2000" b="1" i="1" dirty="0" smtClean="0">
                <a:solidFill>
                  <a:prstClr val="black"/>
                </a:solidFill>
              </a:rPr>
              <a:t> analysis (in R)</a:t>
            </a:r>
          </a:p>
        </p:txBody>
      </p:sp>
      <p:pic>
        <p:nvPicPr>
          <p:cNvPr id="13" name="12 Imagen" descr="Verificacion_te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9" y="4293097"/>
            <a:ext cx="245939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6558" t="6693" r="2670" b="15049"/>
          <a:stretch>
            <a:fillRect/>
          </a:stretch>
        </p:blipFill>
        <p:spPr bwMode="auto">
          <a:xfrm>
            <a:off x="5580112" y="5527305"/>
            <a:ext cx="1740140" cy="1330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5" y="141834"/>
            <a:ext cx="1440160" cy="98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SOLUTIONS EXPLORED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23528" y="1124744"/>
            <a:ext cx="8568952" cy="4784400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Support external resources (data, tools): </a:t>
            </a:r>
            <a:r>
              <a:rPr lang="en-US" b="1" dirty="0" smtClean="0"/>
              <a:t>VRE 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Enable a “/</a:t>
            </a:r>
            <a:r>
              <a:rPr lang="en-US" dirty="0" err="1" smtClean="0"/>
              <a:t>lifewatch</a:t>
            </a:r>
            <a:r>
              <a:rPr lang="en-US" dirty="0" smtClean="0"/>
              <a:t>/home” for each researcher/each community, accessible with ID via a </a:t>
            </a:r>
            <a:r>
              <a:rPr lang="en-US" b="1" dirty="0" smtClean="0">
                <a:solidFill>
                  <a:srgbClr val="C00000"/>
                </a:solidFill>
              </a:rPr>
              <a:t>preservation</a:t>
            </a:r>
            <a:r>
              <a:rPr lang="en-US" dirty="0" smtClean="0"/>
              <a:t> </a:t>
            </a:r>
            <a:r>
              <a:rPr lang="en-US" b="1" dirty="0" smtClean="0"/>
              <a:t>portal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Users will define the “openness” of their</a:t>
            </a:r>
          </a:p>
          <a:p>
            <a:pPr marL="742950" lvl="2" indent="-342900">
              <a:defRPr/>
            </a:pPr>
            <a:r>
              <a:rPr lang="en-US" dirty="0" smtClean="0"/>
              <a:t>DATA (private/</a:t>
            </a:r>
            <a:r>
              <a:rPr lang="en-US" b="1" dirty="0" smtClean="0"/>
              <a:t>embargo</a:t>
            </a:r>
            <a:r>
              <a:rPr lang="en-US" dirty="0" smtClean="0"/>
              <a:t>/open/published-DOI)</a:t>
            </a:r>
          </a:p>
          <a:p>
            <a:pPr marL="742950" lvl="2" indent="-342900">
              <a:defRPr/>
            </a:pPr>
            <a:r>
              <a:rPr lang="en-US" dirty="0" smtClean="0"/>
              <a:t>ANALYSIS (R/python, via </a:t>
            </a:r>
            <a:r>
              <a:rPr lang="en-US" dirty="0" err="1" smtClean="0"/>
              <a:t>github</a:t>
            </a:r>
            <a:r>
              <a:rPr lang="en-US" dirty="0" smtClean="0"/>
              <a:t>)</a:t>
            </a:r>
          </a:p>
          <a:p>
            <a:pPr marL="742950" lvl="2" indent="-342900">
              <a:defRPr/>
            </a:pPr>
            <a:r>
              <a:rPr lang="en-US" dirty="0" smtClean="0"/>
              <a:t>WORKFLOWS at </a:t>
            </a:r>
            <a:r>
              <a:rPr lang="en-US" dirty="0" err="1" smtClean="0"/>
              <a:t>SaaS</a:t>
            </a:r>
            <a:r>
              <a:rPr lang="en-US" dirty="0" smtClean="0"/>
              <a:t> level (</a:t>
            </a:r>
            <a:r>
              <a:rPr lang="en-US" dirty="0" err="1" smtClean="0"/>
              <a:t>R,python</a:t>
            </a:r>
            <a:r>
              <a:rPr lang="en-US" dirty="0" smtClean="0"/>
              <a:t>) 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Support it with a global (federated) distributed storage </a:t>
            </a:r>
          </a:p>
          <a:p>
            <a:pPr marL="742950" lvl="2" indent="-342900">
              <a:defRPr/>
            </a:pPr>
            <a:r>
              <a:rPr lang="en-US" dirty="0" err="1" smtClean="0"/>
              <a:t>OneData</a:t>
            </a:r>
            <a:r>
              <a:rPr lang="en-US" dirty="0" smtClean="0"/>
              <a:t> (Data Commons basic component)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Integrated also with </a:t>
            </a:r>
            <a:r>
              <a:rPr lang="en-US" dirty="0" err="1" smtClean="0"/>
              <a:t>FedCloud</a:t>
            </a:r>
            <a:r>
              <a:rPr lang="en-US" dirty="0" smtClean="0"/>
              <a:t> computing resources</a:t>
            </a:r>
          </a:p>
          <a:p>
            <a:pPr marL="742950" lvl="2" indent="-342900">
              <a:defRPr/>
            </a:pPr>
            <a:r>
              <a:rPr lang="en-US" dirty="0" smtClean="0">
                <a:solidFill>
                  <a:prstClr val="black"/>
                </a:solidFill>
              </a:rPr>
              <a:t>We will rely on INDIGO project developments to optimize!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E</a:t>
            </a:r>
            <a:r>
              <a:rPr lang="en-US" sz="2400" dirty="0" smtClean="0"/>
              <a:t>nforce DMP (Data Management Plan)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340024" y="6448251"/>
            <a:ext cx="6768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Segoe UI"/>
                <a:cs typeface="Segoe UI"/>
              </a:rPr>
              <a:t>An Innovative Fresh Water VRE for LifeWatch</a:t>
            </a:r>
            <a:endParaRPr lang="en-GB" sz="1200" b="1" dirty="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5536" y="6021288"/>
            <a:ext cx="836240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dirty="0" smtClean="0">
                <a:solidFill>
                  <a:prstClr val="black"/>
                </a:solidFill>
              </a:rPr>
              <a:t>If it needs to be preserved =&gt; </a:t>
            </a:r>
            <a:r>
              <a:rPr lang="en-US" sz="2400" b="1" i="1" dirty="0" smtClean="0">
                <a:solidFill>
                  <a:srgbClr val="C00000"/>
                </a:solidFill>
              </a:rPr>
              <a:t>DMP</a:t>
            </a:r>
            <a:r>
              <a:rPr lang="en-US" sz="2400" b="1" i="1" dirty="0" smtClean="0">
                <a:solidFill>
                  <a:prstClr val="black"/>
                </a:solidFill>
              </a:rPr>
              <a:t> &amp; </a:t>
            </a:r>
            <a:r>
              <a:rPr lang="en-US" sz="2400" b="1" i="1" dirty="0" smtClean="0">
                <a:solidFill>
                  <a:srgbClr val="00B050"/>
                </a:solidFill>
              </a:rPr>
              <a:t>OPEN</a:t>
            </a:r>
            <a:r>
              <a:rPr lang="en-US" sz="2400" b="1" i="1" dirty="0" smtClean="0">
                <a:solidFill>
                  <a:prstClr val="black"/>
                </a:solidFill>
              </a:rPr>
              <a:t> (after embargo)</a:t>
            </a:r>
          </a:p>
        </p:txBody>
      </p:sp>
      <p:pic>
        <p:nvPicPr>
          <p:cNvPr id="10" name="Obraz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352" y="4966370"/>
            <a:ext cx="1440160" cy="98291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843808" y="76470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See OPEN DATA Commons session @ RDA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INTEGRATING VRE FRAMEWORK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7293"/>
            <a:ext cx="8507288" cy="531805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Based on the idea of a Digital Knowledge Platform as a Framework for Open Science</a:t>
            </a:r>
          </a:p>
          <a:p>
            <a:pPr lvl="1"/>
            <a:r>
              <a:rPr lang="en-US" sz="2000" dirty="0" smtClean="0"/>
              <a:t>Start from Data Life-Cycle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Dual View: Data &amp; Software</a:t>
            </a:r>
          </a:p>
          <a:p>
            <a:pPr lvl="1"/>
            <a:r>
              <a:rPr lang="en-US" sz="2000" dirty="0" smtClean="0"/>
              <a:t>Incorporate Digital Knowledge from start</a:t>
            </a:r>
          </a:p>
          <a:p>
            <a:pPr lvl="1"/>
            <a:r>
              <a:rPr lang="en-US" sz="2000" dirty="0" smtClean="0"/>
              <a:t>Integration of external resources</a:t>
            </a:r>
          </a:p>
          <a:p>
            <a:pPr lvl="1"/>
            <a:r>
              <a:rPr lang="en-US" sz="2000" dirty="0" smtClean="0"/>
              <a:t>Include Acquisition</a:t>
            </a:r>
          </a:p>
          <a:p>
            <a:pPr lvl="1"/>
            <a:r>
              <a:rPr lang="en-US" sz="2000" dirty="0" smtClean="0"/>
              <a:t>Incorporate Analysis</a:t>
            </a:r>
          </a:p>
          <a:p>
            <a:pPr lvl="1"/>
            <a:r>
              <a:rPr lang="en-US" sz="2000" dirty="0" smtClean="0"/>
              <a:t>&amp;… Simplify Workflows</a:t>
            </a:r>
          </a:p>
          <a:p>
            <a:pPr lvl="1"/>
            <a:r>
              <a:rPr lang="en-US" sz="2000" dirty="0" smtClean="0"/>
              <a:t>Enable Publication of Datasets</a:t>
            </a:r>
          </a:p>
          <a:p>
            <a:r>
              <a:rPr lang="en-US" sz="2400" dirty="0" smtClean="0"/>
              <a:t>Developed initially as a Open Data Preservation Portal</a:t>
            </a:r>
          </a:p>
          <a:p>
            <a:pPr lvl="1"/>
            <a:r>
              <a:rPr lang="en-US" sz="2000" dirty="0" smtClean="0"/>
              <a:t>Using Structural Funds Project for LW in Spain</a:t>
            </a:r>
          </a:p>
          <a:p>
            <a:pPr lvl="1"/>
            <a:r>
              <a:rPr lang="en-US" sz="2000" dirty="0" smtClean="0"/>
              <a:t>In collaboration with</a:t>
            </a:r>
          </a:p>
          <a:p>
            <a:pPr lvl="2"/>
            <a:r>
              <a:rPr lang="en-US" sz="1600" dirty="0" err="1" smtClean="0"/>
              <a:t>Aeonium</a:t>
            </a:r>
            <a:endParaRPr lang="en-US" sz="1600" dirty="0" smtClean="0"/>
          </a:p>
          <a:p>
            <a:pPr lvl="2"/>
            <a:r>
              <a:rPr lang="en-US" sz="1600" dirty="0" err="1" smtClean="0"/>
              <a:t>Viavansis</a:t>
            </a:r>
            <a:endParaRPr lang="en-US" sz="1600" dirty="0" smtClean="0"/>
          </a:p>
          <a:p>
            <a:pPr lvl="2"/>
            <a:r>
              <a:rPr lang="en-US" sz="1600" dirty="0" err="1" smtClean="0"/>
              <a:t>Adevice</a:t>
            </a:r>
            <a:r>
              <a:rPr lang="en-US" sz="1600" dirty="0" smtClean="0"/>
              <a:t>  </a:t>
            </a:r>
          </a:p>
          <a:p>
            <a:pPr lvl="2"/>
            <a:r>
              <a:rPr lang="en-US" sz="1600" dirty="0" err="1" smtClean="0"/>
              <a:t>Telefonica</a:t>
            </a:r>
            <a:endParaRPr lang="en-US" sz="1600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5796136" y="1484784"/>
            <a:ext cx="3017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See DKP talk tomorrow  in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“Data without boundaries” session (</a:t>
            </a:r>
            <a:r>
              <a:rPr lang="en-US" dirty="0" smtClean="0">
                <a:solidFill>
                  <a:srgbClr val="FF0000"/>
                </a:solidFill>
              </a:rPr>
              <a:t>16h20)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139952" y="5437673"/>
            <a:ext cx="482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See “Setting up a new </a:t>
            </a:r>
            <a:r>
              <a:rPr lang="en-US" dirty="0" err="1" smtClean="0">
                <a:solidFill>
                  <a:srgbClr val="FF0000"/>
                </a:solidFill>
              </a:rPr>
              <a:t>FedCloud</a:t>
            </a:r>
            <a:r>
              <a:rPr lang="en-US" dirty="0" smtClean="0">
                <a:solidFill>
                  <a:srgbClr val="FF0000"/>
                </a:solidFill>
              </a:rPr>
              <a:t> site in collaboration with the industry” talk Thursday  in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“Community Cloud” session (</a:t>
            </a:r>
            <a:r>
              <a:rPr lang="en-US" sz="1600" dirty="0" smtClean="0">
                <a:solidFill>
                  <a:srgbClr val="FF0000"/>
                </a:solidFill>
              </a:rPr>
              <a:t>15h35)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APPLIED TO </a:t>
            </a:r>
            <a:r>
              <a:rPr lang="en-US" dirty="0" err="1" smtClean="0"/>
              <a:t>CdP</a:t>
            </a:r>
            <a:r>
              <a:rPr lang="en-US" dirty="0" smtClean="0"/>
              <a:t> WATER RESERVOIR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063277"/>
            <a:ext cx="8507288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Start from Data Life-Cycle</a:t>
            </a:r>
          </a:p>
          <a:p>
            <a:pPr marL="742950" lvl="2" indent="-342900">
              <a:buNone/>
            </a:pPr>
            <a:r>
              <a:rPr lang="en-US" sz="1600" dirty="0" smtClean="0"/>
              <a:t>- DMP for </a:t>
            </a:r>
            <a:r>
              <a:rPr lang="en-US" sz="1600" dirty="0" err="1" smtClean="0"/>
              <a:t>CdP</a:t>
            </a:r>
            <a:r>
              <a:rPr lang="en-US" sz="1600" dirty="0" smtClean="0"/>
              <a:t> (already in INDIGO), DMP Online Tool</a:t>
            </a:r>
          </a:p>
          <a:p>
            <a:r>
              <a:rPr lang="en-US" sz="2000" dirty="0" smtClean="0"/>
              <a:t>Incorporate Digital Knowledge from start</a:t>
            </a:r>
          </a:p>
          <a:p>
            <a:pPr marL="742950" lvl="2" indent="-342900">
              <a:buNone/>
            </a:pPr>
            <a:r>
              <a:rPr lang="en-US" sz="1600" dirty="0" smtClean="0"/>
              <a:t>- Understand the use of “ontologies”</a:t>
            </a:r>
          </a:p>
          <a:p>
            <a:r>
              <a:rPr lang="en-US" sz="2000" dirty="0" smtClean="0"/>
              <a:t>Dual View: </a:t>
            </a:r>
            <a:r>
              <a:rPr lang="en-US" sz="2000" b="1" dirty="0" smtClean="0">
                <a:solidFill>
                  <a:srgbClr val="C00000"/>
                </a:solidFill>
              </a:rPr>
              <a:t>Data &amp; Software</a:t>
            </a:r>
          </a:p>
          <a:p>
            <a:r>
              <a:rPr lang="en-US" sz="2000" dirty="0" smtClean="0"/>
              <a:t>Integration of external resources</a:t>
            </a:r>
          </a:p>
          <a:p>
            <a:pPr lvl="1"/>
            <a:r>
              <a:rPr lang="en-US" sz="1600" dirty="0" smtClean="0"/>
              <a:t>Other measurements, maps &amp; GIS…</a:t>
            </a:r>
          </a:p>
          <a:p>
            <a:pPr lvl="1"/>
            <a:r>
              <a:rPr lang="en-US" sz="1600" dirty="0" smtClean="0"/>
              <a:t>Models Output (example: Delft3D, ABM based)</a:t>
            </a:r>
          </a:p>
          <a:p>
            <a:r>
              <a:rPr lang="en-US" sz="2000" dirty="0" smtClean="0"/>
              <a:t>Include Acquisition</a:t>
            </a:r>
          </a:p>
          <a:p>
            <a:pPr lvl="1"/>
            <a:r>
              <a:rPr lang="en-US" sz="1600" dirty="0" smtClean="0"/>
              <a:t>Ex: replace </a:t>
            </a:r>
            <a:r>
              <a:rPr lang="en-US" sz="1600" dirty="0" err="1" smtClean="0"/>
              <a:t>LabView</a:t>
            </a:r>
            <a:r>
              <a:rPr lang="en-US" sz="1600" dirty="0" smtClean="0"/>
              <a:t> web services using </a:t>
            </a:r>
            <a:r>
              <a:rPr lang="en-US" sz="1600" dirty="0" err="1" smtClean="0"/>
              <a:t>pyVISA</a:t>
            </a:r>
            <a:r>
              <a:rPr lang="en-US" sz="1600" dirty="0" smtClean="0"/>
              <a:t> from </a:t>
            </a:r>
            <a:r>
              <a:rPr lang="en-US" sz="1600" dirty="0" err="1" smtClean="0"/>
              <a:t>Jupyter</a:t>
            </a:r>
            <a:endParaRPr lang="en-US" sz="1600" dirty="0" smtClean="0"/>
          </a:p>
          <a:p>
            <a:pPr lvl="1"/>
            <a:r>
              <a:rPr lang="en-US" sz="1600" dirty="0" smtClean="0"/>
              <a:t>Directly store into cloud enabled workspace (</a:t>
            </a:r>
            <a:r>
              <a:rPr lang="en-US" sz="1600" dirty="0" err="1" smtClean="0"/>
              <a:t>OneData</a:t>
            </a:r>
            <a:r>
              <a:rPr lang="en-US" sz="1600" dirty="0" smtClean="0"/>
              <a:t>)</a:t>
            </a:r>
          </a:p>
          <a:p>
            <a:r>
              <a:rPr lang="en-US" sz="2000" dirty="0" smtClean="0"/>
              <a:t>Incorporate Analysis</a:t>
            </a:r>
          </a:p>
          <a:p>
            <a:r>
              <a:rPr lang="en-US" sz="2000" dirty="0" smtClean="0"/>
              <a:t>&amp;… Simplify Workflows</a:t>
            </a:r>
          </a:p>
          <a:p>
            <a:pPr lvl="1"/>
            <a:r>
              <a:rPr lang="en-US" sz="1600" dirty="0" err="1" smtClean="0"/>
              <a:t>Jupyter</a:t>
            </a:r>
            <a:r>
              <a:rPr lang="en-US" sz="1600" dirty="0" smtClean="0"/>
              <a:t>/Python notebook </a:t>
            </a:r>
            <a:r>
              <a:rPr lang="en-US" sz="1600" dirty="0" err="1" smtClean="0"/>
              <a:t>Thermoclinae</a:t>
            </a:r>
            <a:r>
              <a:rPr lang="en-US" sz="1600" dirty="0" smtClean="0"/>
              <a:t> example</a:t>
            </a:r>
          </a:p>
          <a:p>
            <a:r>
              <a:rPr lang="en-US" sz="2000" dirty="0" smtClean="0"/>
              <a:t>Enable Publication of Datasets</a:t>
            </a:r>
          </a:p>
          <a:p>
            <a:pPr lvl="1"/>
            <a:r>
              <a:rPr lang="en-US" sz="1600" dirty="0" smtClean="0"/>
              <a:t>Mint </a:t>
            </a:r>
            <a:r>
              <a:rPr lang="en-US" sz="1600" dirty="0" err="1" smtClean="0"/>
              <a:t>DoI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 follow the Data Life-Cycle: Plan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3473" t="16040" r="15134" b="7180"/>
          <a:stretch>
            <a:fillRect/>
          </a:stretch>
        </p:blipFill>
        <p:spPr bwMode="auto">
          <a:xfrm>
            <a:off x="755576" y="1293879"/>
            <a:ext cx="7818407" cy="472740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640960" cy="908050"/>
          </a:xfrm>
        </p:spPr>
        <p:txBody>
          <a:bodyPr/>
          <a:lstStyle/>
          <a:p>
            <a:r>
              <a:rPr lang="en-US" sz="2800" dirty="0" smtClean="0"/>
              <a:t>Introducing </a:t>
            </a:r>
            <a:r>
              <a:rPr lang="en-US" sz="2800" dirty="0"/>
              <a:t>o</a:t>
            </a:r>
            <a:r>
              <a:rPr lang="en-US" sz="2800" dirty="0" smtClean="0"/>
              <a:t>ur collaboration on Water Reservoirs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919261"/>
            <a:ext cx="8496944" cy="4958011"/>
          </a:xfrm>
        </p:spPr>
        <p:txBody>
          <a:bodyPr/>
          <a:lstStyle/>
          <a:p>
            <a:r>
              <a:rPr lang="en-US" sz="1800" b="1" i="1" dirty="0" smtClean="0"/>
              <a:t>IFCA = basic research center (CSIC=National Research Council in Spain, + University of Cantabria), Advanced Computing &amp; e-Science group</a:t>
            </a:r>
          </a:p>
          <a:p>
            <a:r>
              <a:rPr lang="en-US" sz="1800" b="1" i="1" dirty="0" smtClean="0"/>
              <a:t>ECOHYDROS SL </a:t>
            </a:r>
            <a:r>
              <a:rPr lang="en-US" sz="1800" b="1" i="1" dirty="0"/>
              <a:t>=</a:t>
            </a:r>
            <a:r>
              <a:rPr lang="en-US" sz="1800" b="1" i="1" dirty="0" smtClean="0"/>
              <a:t> SME on Advanced Water Ecology</a:t>
            </a:r>
            <a:r>
              <a:rPr lang="en-US" sz="1800" b="1" dirty="0" smtClean="0"/>
              <a:t> </a:t>
            </a:r>
          </a:p>
          <a:p>
            <a:r>
              <a:rPr lang="en-US" sz="1800" b="1" dirty="0" smtClean="0"/>
              <a:t>2005</a:t>
            </a:r>
            <a:r>
              <a:rPr lang="en-US" sz="1800" b="1" dirty="0"/>
              <a:t>: Start of IFCA-ECOHYDROS (SME) collaboration</a:t>
            </a:r>
          </a:p>
          <a:p>
            <a:pPr lvl="1"/>
            <a:r>
              <a:rPr lang="en-US" sz="1400" b="1" dirty="0"/>
              <a:t>Modeling for </a:t>
            </a:r>
            <a:r>
              <a:rPr lang="en-US" sz="1400" b="1" dirty="0" err="1"/>
              <a:t>Itoiz</a:t>
            </a:r>
            <a:r>
              <a:rPr lang="en-US" sz="1400" b="1" dirty="0"/>
              <a:t> water reservoir, </a:t>
            </a:r>
            <a:r>
              <a:rPr lang="en-US" sz="1400" i="1" dirty="0"/>
              <a:t>CWM models (ELCOM, DYRESM+ CAEDYM)</a:t>
            </a:r>
          </a:p>
          <a:p>
            <a:pPr lvl="1">
              <a:buNone/>
            </a:pPr>
            <a:r>
              <a:rPr lang="en-US" sz="1400" i="1" dirty="0"/>
              <a:t>Modelling of A Watershed: A Distributed Parallel Application in a Grid Framework</a:t>
            </a:r>
            <a:endParaRPr lang="en-US" sz="1400" b="1" dirty="0"/>
          </a:p>
          <a:p>
            <a:r>
              <a:rPr lang="en-US" sz="1800" b="1" dirty="0"/>
              <a:t>2008: DORII </a:t>
            </a:r>
            <a:r>
              <a:rPr lang="en-US" sz="1800" b="1" dirty="0" smtClean="0"/>
              <a:t>EU FP7 </a:t>
            </a:r>
            <a:r>
              <a:rPr lang="en-US" sz="1800" b="1" dirty="0"/>
              <a:t>project</a:t>
            </a:r>
          </a:p>
          <a:p>
            <a:pPr lvl="1"/>
            <a:r>
              <a:rPr lang="en-US" sz="1400" b="1" dirty="0">
                <a:solidFill>
                  <a:srgbClr val="C00000"/>
                </a:solidFill>
              </a:rPr>
              <a:t>Monitoring platform </a:t>
            </a:r>
            <a:r>
              <a:rPr lang="en-US" sz="1400" b="1" dirty="0"/>
              <a:t>@</a:t>
            </a:r>
            <a:r>
              <a:rPr lang="en-US" sz="1400" b="1" dirty="0" err="1"/>
              <a:t>CdP</a:t>
            </a:r>
            <a:r>
              <a:rPr lang="en-US" sz="1400" b="1" dirty="0"/>
              <a:t>, Instrumentation, </a:t>
            </a:r>
            <a:r>
              <a:rPr lang="en-US" sz="1400" b="1" dirty="0" err="1"/>
              <a:t>Labview</a:t>
            </a:r>
            <a:r>
              <a:rPr lang="en-US" sz="1400" b="1" dirty="0"/>
              <a:t>, Web Services, Grid </a:t>
            </a:r>
            <a:r>
              <a:rPr lang="en-US" sz="1400" b="1" dirty="0" smtClean="0"/>
              <a:t>Instrumentation</a:t>
            </a:r>
            <a:endParaRPr lang="en-US" sz="1400" b="1" dirty="0"/>
          </a:p>
          <a:p>
            <a:r>
              <a:rPr lang="en-US" sz="1800" b="1" dirty="0"/>
              <a:t>2012: ROEM+ (LIFE+ project)</a:t>
            </a:r>
          </a:p>
          <a:p>
            <a:pPr lvl="1"/>
            <a:r>
              <a:rPr lang="en-US" sz="1400" b="1" dirty="0"/>
              <a:t>Extension of monitoring system</a:t>
            </a:r>
          </a:p>
          <a:p>
            <a:pPr lvl="1"/>
            <a:r>
              <a:rPr lang="en-US" sz="1400" b="1" dirty="0">
                <a:solidFill>
                  <a:srgbClr val="C00000"/>
                </a:solidFill>
              </a:rPr>
              <a:t>Start of use of Delft3D for hydrological and water quality (algae bloom)</a:t>
            </a:r>
          </a:p>
          <a:p>
            <a:r>
              <a:rPr lang="en-US" sz="1800" b="1" dirty="0"/>
              <a:t>2013: Connecting with </a:t>
            </a:r>
            <a:r>
              <a:rPr lang="en-US" sz="1800" b="1" dirty="0" err="1" smtClean="0"/>
              <a:t>LifeWatch</a:t>
            </a:r>
            <a:r>
              <a:rPr lang="en-US" sz="1800" b="1" dirty="0" smtClean="0"/>
              <a:t> (EU ESFRI) initiative</a:t>
            </a:r>
            <a:endParaRPr lang="en-US" sz="1800" b="1" dirty="0"/>
          </a:p>
          <a:p>
            <a:pPr lvl="1"/>
            <a:r>
              <a:rPr lang="en-US" sz="1400" b="1" dirty="0"/>
              <a:t>Presentation to </a:t>
            </a:r>
            <a:r>
              <a:rPr lang="en-US" sz="1400" b="1" dirty="0" smtClean="0"/>
              <a:t>EGI.eu </a:t>
            </a:r>
            <a:endParaRPr lang="en-US" sz="1400" b="1" dirty="0"/>
          </a:p>
          <a:p>
            <a:pPr lvl="1"/>
            <a:r>
              <a:rPr lang="en-US" sz="1400" b="1" dirty="0"/>
              <a:t>SCARCE </a:t>
            </a:r>
            <a:r>
              <a:rPr lang="en-US" sz="1400" b="1" dirty="0" err="1"/>
              <a:t>Int.Conference</a:t>
            </a:r>
            <a:r>
              <a:rPr lang="en-US" sz="1400" b="1" dirty="0"/>
              <a:t>, NETLAKE</a:t>
            </a:r>
          </a:p>
          <a:p>
            <a:r>
              <a:rPr lang="en-US" sz="1800" b="1" dirty="0"/>
              <a:t>2014: Extension of monitoring network</a:t>
            </a:r>
          </a:p>
          <a:p>
            <a:pPr lvl="1"/>
            <a:r>
              <a:rPr lang="en-US" sz="1400" b="1" dirty="0" err="1"/>
              <a:t>Cogotas</a:t>
            </a:r>
            <a:r>
              <a:rPr lang="en-US" sz="1400" b="1" dirty="0"/>
              <a:t> water reservoir: new monitoring station connected via 3G</a:t>
            </a:r>
          </a:p>
          <a:p>
            <a:r>
              <a:rPr lang="en-US" sz="1800" b="1" dirty="0"/>
              <a:t>2015: </a:t>
            </a:r>
            <a:r>
              <a:rPr lang="en-US" sz="1800" b="1" dirty="0" smtClean="0"/>
              <a:t>Case Studies for EGI LW Competence Center and INDIGO-</a:t>
            </a:r>
            <a:r>
              <a:rPr lang="en-US" sz="1800" b="1" dirty="0" err="1" smtClean="0"/>
              <a:t>DataCloud</a:t>
            </a:r>
            <a:endParaRPr lang="en-US" sz="1800" b="1" dirty="0" smtClean="0"/>
          </a:p>
          <a:p>
            <a:r>
              <a:rPr lang="en-US" sz="1800" b="1" dirty="0" smtClean="0"/>
              <a:t>2016: New initiative at </a:t>
            </a:r>
            <a:r>
              <a:rPr lang="en-US" sz="1800" b="1" dirty="0" err="1" smtClean="0"/>
              <a:t>Sanabria</a:t>
            </a:r>
            <a:r>
              <a:rPr lang="en-US" sz="1800" b="1" dirty="0" smtClean="0"/>
              <a:t> (</a:t>
            </a:r>
            <a:r>
              <a:rPr lang="en-US" sz="1800" b="1" dirty="0" err="1" smtClean="0"/>
              <a:t>alpin</a:t>
            </a:r>
            <a:r>
              <a:rPr lang="en-US" sz="1800" b="1" dirty="0" smtClean="0"/>
              <a:t>) Lake in Spain</a:t>
            </a:r>
          </a:p>
        </p:txBody>
      </p:sp>
    </p:spTree>
    <p:extLst>
      <p:ext uri="{BB962C8B-B14F-4D97-AF65-F5344CB8AC3E}">
        <p14:creationId xmlns:p14="http://schemas.microsoft.com/office/powerpoint/2010/main" val="1788667632"/>
      </p:ext>
    </p:extLst>
  </p:cSld>
  <p:clrMapOvr>
    <a:masterClrMapping/>
  </p:clrMapOvr>
  <p:transition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Projects follow the Data Life-Cycle: Describe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14304" t="21946" r="15964" b="11610"/>
          <a:stretch>
            <a:fillRect/>
          </a:stretch>
        </p:blipFill>
        <p:spPr bwMode="auto">
          <a:xfrm>
            <a:off x="395536" y="1412776"/>
            <a:ext cx="8468141" cy="45365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Projects follow the Data Life-Cycle: Analyze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15134" t="55906" r="15964" b="8657"/>
          <a:stretch>
            <a:fillRect/>
          </a:stretch>
        </p:blipFill>
        <p:spPr bwMode="auto">
          <a:xfrm>
            <a:off x="1547664" y="1124744"/>
            <a:ext cx="5976664" cy="172819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 l="14304" t="16040" r="15964" b="20469"/>
          <a:stretch>
            <a:fillRect/>
          </a:stretch>
        </p:blipFill>
        <p:spPr bwMode="auto">
          <a:xfrm>
            <a:off x="1547664" y="3105822"/>
            <a:ext cx="5976663" cy="305948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Projects follow the Data Life-Cycle: Analyze</a:t>
            </a:r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14304" t="29328" b="44094"/>
          <a:stretch>
            <a:fillRect/>
          </a:stretch>
        </p:blipFill>
        <p:spPr bwMode="auto">
          <a:xfrm>
            <a:off x="1475656" y="1052736"/>
            <a:ext cx="7433394" cy="129614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 l="14304" t="14563" r="17624" b="-3156"/>
          <a:stretch>
            <a:fillRect/>
          </a:stretch>
        </p:blipFill>
        <p:spPr bwMode="auto">
          <a:xfrm>
            <a:off x="107504" y="2429668"/>
            <a:ext cx="5400600" cy="395165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 l="15134" t="16040" r="39208" b="2751"/>
          <a:stretch>
            <a:fillRect/>
          </a:stretch>
        </p:blipFill>
        <p:spPr bwMode="auto">
          <a:xfrm>
            <a:off x="5004048" y="2420888"/>
            <a:ext cx="3960440" cy="396044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Projects follow the Data Life-Cycle: Preserve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l="14304" t="18993" r="15964" b="8657"/>
          <a:stretch>
            <a:fillRect/>
          </a:stretch>
        </p:blipFill>
        <p:spPr bwMode="auto">
          <a:xfrm>
            <a:off x="395535" y="1268760"/>
            <a:ext cx="8147191" cy="475252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Projects follow the Data Life-Cycle: Publish</a:t>
            </a:r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 l="14916" t="17719" r="16182" b="12884"/>
          <a:stretch>
            <a:fillRect/>
          </a:stretch>
        </p:blipFill>
        <p:spPr bwMode="auto">
          <a:xfrm>
            <a:off x="467544" y="1196752"/>
            <a:ext cx="8471566" cy="479715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integrating VRE oriented to Projects</a:t>
            </a:r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 l="191" t="16040" r="1851" b="-202"/>
          <a:stretch>
            <a:fillRect/>
          </a:stretch>
        </p:blipFill>
        <p:spPr bwMode="auto">
          <a:xfrm>
            <a:off x="323528" y="1196752"/>
            <a:ext cx="8496944" cy="410445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67544" y="5733256"/>
            <a:ext cx="51678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Technical question: connect with </a:t>
            </a:r>
            <a:r>
              <a:rPr lang="en-US" sz="2000" b="1" dirty="0" err="1" smtClean="0"/>
              <a:t>OpenProject</a:t>
            </a:r>
            <a:r>
              <a:rPr lang="en-US" sz="2000" b="1" dirty="0" smtClean="0"/>
              <a:t>?</a:t>
            </a:r>
          </a:p>
          <a:p>
            <a:r>
              <a:rPr lang="en-US" sz="2000" b="1" dirty="0" smtClean="0"/>
              <a:t>	-code: </a:t>
            </a:r>
            <a:r>
              <a:rPr lang="en-US" sz="2000" b="1" dirty="0" err="1" smtClean="0"/>
              <a:t>github</a:t>
            </a:r>
            <a:endParaRPr lang="en-US" sz="2000" b="1" dirty="0" smtClean="0"/>
          </a:p>
          <a:p>
            <a:r>
              <a:rPr lang="en-US" sz="2000" b="1" dirty="0" smtClean="0"/>
              <a:t>	-resources: VO policies, groups , VM…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776864" cy="85010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Key question: </a:t>
            </a:r>
            <a:r>
              <a:rPr lang="en-US" dirty="0" smtClean="0"/>
              <a:t>Incorporate Digital Knowledge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268760"/>
            <a:ext cx="8651304" cy="5184576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Software (VM) + Data preservation is not enough</a:t>
            </a:r>
          </a:p>
          <a:p>
            <a:pPr lvl="1"/>
            <a:r>
              <a:rPr lang="en-US" sz="2000" dirty="0" smtClean="0"/>
              <a:t>Ideas explored under CMS preservation</a:t>
            </a:r>
          </a:p>
          <a:p>
            <a:pPr lvl="2"/>
            <a:r>
              <a:rPr lang="en-US" sz="1800" dirty="0" smtClean="0"/>
              <a:t>Validation</a:t>
            </a:r>
          </a:p>
          <a:p>
            <a:pPr lvl="2"/>
            <a:r>
              <a:rPr lang="en-US" sz="1800" dirty="0" smtClean="0"/>
              <a:t>Analysis Description </a:t>
            </a:r>
          </a:p>
          <a:p>
            <a:pPr lvl="1"/>
            <a:r>
              <a:rPr lang="en-US" sz="2000" dirty="0" smtClean="0"/>
              <a:t>CHEP 2014 discussion              Knowledge Preservation</a:t>
            </a:r>
          </a:p>
          <a:p>
            <a:r>
              <a:rPr lang="en-US" sz="2400" dirty="0" smtClean="0"/>
              <a:t>Incorporate Digital Knowledge from start</a:t>
            </a:r>
          </a:p>
          <a:p>
            <a:pPr lvl="1"/>
            <a:r>
              <a:rPr lang="en-US" sz="2000" dirty="0" smtClean="0"/>
              <a:t>Understand the use of “ontologies” / “semantics”</a:t>
            </a:r>
          </a:p>
          <a:p>
            <a:pPr lvl="2"/>
            <a:r>
              <a:rPr lang="en-US" sz="1800" dirty="0" smtClean="0"/>
              <a:t>Ontologies are not taxonomies</a:t>
            </a:r>
          </a:p>
          <a:p>
            <a:pPr lvl="2"/>
            <a:r>
              <a:rPr lang="en-US" sz="1800" dirty="0" smtClean="0"/>
              <a:t>Ontologies are not metadata</a:t>
            </a:r>
          </a:p>
          <a:p>
            <a:pPr lvl="2"/>
            <a:r>
              <a:rPr lang="en-US" sz="1800" dirty="0" smtClean="0"/>
              <a:t>Ontologies are not (restricted) vocabularies</a:t>
            </a:r>
          </a:p>
          <a:p>
            <a:r>
              <a:rPr lang="en-US" sz="2600" i="1" dirty="0" smtClean="0">
                <a:solidFill>
                  <a:srgbClr val="C00000"/>
                </a:solidFill>
              </a:rPr>
              <a:t>Under analysis for Fresh Water VRE:</a:t>
            </a:r>
          </a:p>
          <a:p>
            <a:pPr lvl="1"/>
            <a:r>
              <a:rPr lang="en-US" sz="2200" i="1" dirty="0" smtClean="0">
                <a:solidFill>
                  <a:srgbClr val="C00000"/>
                </a:solidFill>
              </a:rPr>
              <a:t>Ontological Framework explored: SWEET</a:t>
            </a:r>
          </a:p>
          <a:p>
            <a:pPr lvl="1"/>
            <a:r>
              <a:rPr lang="en-US" sz="2200" i="1" dirty="0" smtClean="0">
                <a:solidFill>
                  <a:srgbClr val="C00000"/>
                </a:solidFill>
              </a:rPr>
              <a:t>Ontologies: EML and </a:t>
            </a:r>
            <a:r>
              <a:rPr lang="en-US" sz="2200" i="1" dirty="0" err="1" smtClean="0">
                <a:solidFill>
                  <a:srgbClr val="C00000"/>
                </a:solidFill>
              </a:rPr>
              <a:t>WaterEML</a:t>
            </a:r>
            <a:endParaRPr lang="en-US" sz="2200" i="1" dirty="0" smtClean="0">
              <a:solidFill>
                <a:srgbClr val="C00000"/>
              </a:solidFill>
            </a:endParaRPr>
          </a:p>
          <a:p>
            <a:pPr lvl="1"/>
            <a:r>
              <a:rPr lang="en-US" sz="2200" i="1" dirty="0" smtClean="0">
                <a:solidFill>
                  <a:srgbClr val="C00000"/>
                </a:solidFill>
              </a:rPr>
              <a:t>Consider report at RDA 2015 (Paris) devoted session</a:t>
            </a:r>
          </a:p>
          <a:p>
            <a:pPr lvl="1"/>
            <a:r>
              <a:rPr lang="en-US" sz="2200" i="1" dirty="0" smtClean="0">
                <a:solidFill>
                  <a:srgbClr val="C00000"/>
                </a:solidFill>
              </a:rPr>
              <a:t>What about INSPIRE directive?</a:t>
            </a:r>
          </a:p>
          <a:p>
            <a:r>
              <a:rPr lang="en-US" sz="2600" i="1" dirty="0" smtClean="0">
                <a:solidFill>
                  <a:srgbClr val="C00000"/>
                </a:solidFill>
              </a:rPr>
              <a:t>First try:</a:t>
            </a:r>
          </a:p>
          <a:p>
            <a:pPr lvl="1"/>
            <a:r>
              <a:rPr lang="en-US" sz="2200" i="1" dirty="0" smtClean="0">
                <a:solidFill>
                  <a:srgbClr val="C00000"/>
                </a:solidFill>
              </a:rPr>
              <a:t>Build on SWEET</a:t>
            </a:r>
          </a:p>
          <a:p>
            <a:pPr lvl="1"/>
            <a:r>
              <a:rPr lang="en-US" sz="2200" i="1" dirty="0" smtClean="0">
                <a:solidFill>
                  <a:srgbClr val="C00000"/>
                </a:solidFill>
              </a:rPr>
              <a:t>Start from vocabularies used in </a:t>
            </a:r>
            <a:r>
              <a:rPr lang="en-US" sz="2200" i="1" dirty="0" err="1" smtClean="0">
                <a:solidFill>
                  <a:srgbClr val="C00000"/>
                </a:solidFill>
              </a:rPr>
              <a:t>CdP</a:t>
            </a:r>
            <a:endParaRPr lang="en-US" sz="2200" i="1" dirty="0" smtClean="0">
              <a:solidFill>
                <a:srgbClr val="C00000"/>
              </a:solidFill>
            </a:endParaRPr>
          </a:p>
          <a:p>
            <a:r>
              <a:rPr lang="en-US" sz="2600" dirty="0" smtClean="0"/>
              <a:t>Yet, how to integrate into DMP? Ideal (unify) is obvious…</a:t>
            </a:r>
          </a:p>
          <a:p>
            <a:endParaRPr lang="en-US" sz="2600" dirty="0" smtClean="0"/>
          </a:p>
          <a:p>
            <a:pPr lvl="1"/>
            <a:endParaRPr lang="en-US" sz="2200" dirty="0" smtClean="0"/>
          </a:p>
          <a:p>
            <a:pPr lvl="1"/>
            <a:endParaRPr lang="en-US" dirty="0" smtClean="0"/>
          </a:p>
        </p:txBody>
      </p:sp>
      <p:sp>
        <p:nvSpPr>
          <p:cNvPr id="4" name="3 Flecha derecha"/>
          <p:cNvSpPr/>
          <p:nvPr/>
        </p:nvSpPr>
        <p:spPr>
          <a:xfrm>
            <a:off x="3275856" y="2224288"/>
            <a:ext cx="64807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" cstate="print"/>
          <a:srcRect t="59322" b="6386"/>
          <a:stretch>
            <a:fillRect/>
          </a:stretch>
        </p:blipFill>
        <p:spPr bwMode="auto">
          <a:xfrm>
            <a:off x="107504" y="4293096"/>
            <a:ext cx="129286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 cstate="print"/>
          <a:srcRect b="68919"/>
          <a:stretch>
            <a:fillRect/>
          </a:stretch>
        </p:blipFill>
        <p:spPr bwMode="auto">
          <a:xfrm>
            <a:off x="0" y="1124744"/>
            <a:ext cx="12928600" cy="189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776864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Incorporating Digital Knowledge…</a:t>
            </a:r>
            <a:endParaRPr lang="en-US" dirty="0"/>
          </a:p>
        </p:txBody>
      </p:sp>
      <p:sp>
        <p:nvSpPr>
          <p:cNvPr id="9" name="8 CuadroTexto"/>
          <p:cNvSpPr txBox="1"/>
          <p:nvPr/>
        </p:nvSpPr>
        <p:spPr>
          <a:xfrm>
            <a:off x="4644008" y="2348880"/>
            <a:ext cx="3850157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OWL via PORTEGE</a:t>
            </a:r>
          </a:p>
          <a:p>
            <a:r>
              <a:rPr lang="en-US" dirty="0" smtClean="0"/>
              <a:t>(to be integrated !!!)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BUT…</a:t>
            </a:r>
          </a:p>
          <a:p>
            <a:endParaRPr lang="en-US" dirty="0" smtClean="0"/>
          </a:p>
          <a:p>
            <a:r>
              <a:rPr lang="en-US" dirty="0" smtClean="0"/>
              <a:t>We NEED key questions</a:t>
            </a:r>
          </a:p>
          <a:p>
            <a:r>
              <a:rPr lang="en-US" dirty="0" smtClean="0"/>
              <a:t>to understand what we can/want to do</a:t>
            </a:r>
            <a:endParaRPr lang="en-US" dirty="0"/>
          </a:p>
        </p:txBody>
      </p:sp>
      <p:cxnSp>
        <p:nvCxnSpPr>
          <p:cNvPr id="11" name="10 Conector recto de flecha"/>
          <p:cNvCxnSpPr/>
          <p:nvPr/>
        </p:nvCxnSpPr>
        <p:spPr>
          <a:xfrm flipH="1" flipV="1">
            <a:off x="1259632" y="2924944"/>
            <a:ext cx="3384376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>
            <a:off x="971600" y="2636912"/>
            <a:ext cx="3672408" cy="1800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flipH="1" flipV="1">
            <a:off x="2051720" y="1988840"/>
            <a:ext cx="2592288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776864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Incorporating Digital Knowledge…</a:t>
            </a:r>
            <a:endParaRPr lang="en-US" dirty="0"/>
          </a:p>
        </p:txBody>
      </p:sp>
      <p:pic>
        <p:nvPicPr>
          <p:cNvPr id="7" name="6 Imagen"/>
          <p:cNvPicPr/>
          <p:nvPr/>
        </p:nvPicPr>
        <p:blipFill>
          <a:blip r:embed="rId2" cstate="print"/>
          <a:srcRect b="67033"/>
          <a:stretch>
            <a:fillRect/>
          </a:stretch>
        </p:blipFill>
        <p:spPr bwMode="auto">
          <a:xfrm>
            <a:off x="251520" y="1268760"/>
            <a:ext cx="1173730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2" cstate="print"/>
          <a:srcRect t="61411"/>
          <a:stretch>
            <a:fillRect/>
          </a:stretch>
        </p:blipFill>
        <p:spPr bwMode="auto">
          <a:xfrm>
            <a:off x="251520" y="3068960"/>
            <a:ext cx="11737304" cy="252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4644008" y="2348880"/>
            <a:ext cx="3850157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SPARQL via PORTEGE</a:t>
            </a:r>
          </a:p>
          <a:p>
            <a:r>
              <a:rPr lang="en-US" dirty="0" smtClean="0"/>
              <a:t>(to be integrated !!!)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BUT…</a:t>
            </a:r>
          </a:p>
          <a:p>
            <a:endParaRPr lang="en-US" dirty="0" smtClean="0"/>
          </a:p>
          <a:p>
            <a:r>
              <a:rPr lang="en-US" dirty="0" smtClean="0"/>
              <a:t>We NEED key questions</a:t>
            </a:r>
          </a:p>
          <a:p>
            <a:r>
              <a:rPr lang="en-US" dirty="0" smtClean="0"/>
              <a:t>to understand what we can/want to do</a:t>
            </a:r>
            <a:endParaRPr lang="en-US" dirty="0"/>
          </a:p>
        </p:txBody>
      </p:sp>
      <p:cxnSp>
        <p:nvCxnSpPr>
          <p:cNvPr id="11" name="10 Conector recto de flecha"/>
          <p:cNvCxnSpPr/>
          <p:nvPr/>
        </p:nvCxnSpPr>
        <p:spPr>
          <a:xfrm flipH="1" flipV="1">
            <a:off x="1403648" y="2996952"/>
            <a:ext cx="3312368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 flipV="1">
            <a:off x="4139952" y="1916832"/>
            <a:ext cx="576064" cy="6480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flipH="1" flipV="1">
            <a:off x="611560" y="1772816"/>
            <a:ext cx="4104456" cy="8640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umor con el Cambio Climático y los glacia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997023"/>
            <a:ext cx="3058434" cy="4168281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539552" y="2636912"/>
            <a:ext cx="496855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Join EGI-LW CC meeting in 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EGI Conference in BARI </a:t>
            </a:r>
          </a:p>
          <a:p>
            <a:pPr algn="ctr"/>
            <a:r>
              <a:rPr lang="en-U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Tomorrow</a:t>
            </a:r>
            <a:r>
              <a:rPr lang="en-US" sz="2800" b="1" dirty="0" smtClean="0">
                <a:solidFill>
                  <a:prstClr val="white"/>
                </a:solidFill>
              </a:rPr>
              <a:t> 11/11  @ 9h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44008" y="1556792"/>
            <a:ext cx="451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Tourists in the ARTIC  seeing how glaciers melt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805545" y="5373216"/>
            <a:ext cx="3086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It takes a while!     How boring!</a:t>
            </a:r>
          </a:p>
        </p:txBody>
      </p:sp>
    </p:spTree>
    <p:extLst>
      <p:ext uri="{BB962C8B-B14F-4D97-AF65-F5344CB8AC3E}">
        <p14:creationId xmlns:p14="http://schemas.microsoft.com/office/powerpoint/2010/main" val="213155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98058"/>
            <a:ext cx="3227851" cy="2544898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2174" name="Rectangle 126"/>
          <p:cNvSpPr>
            <a:spLocks noChangeArrowheads="1"/>
          </p:cNvSpPr>
          <p:nvPr/>
        </p:nvSpPr>
        <p:spPr bwMode="auto">
          <a:xfrm>
            <a:off x="3419475" y="4581525"/>
            <a:ext cx="4895850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Aproximación basada en </a:t>
            </a:r>
            <a:r>
              <a:rPr kumimoji="0" lang="es-ES" sz="2400" b="1" i="0" u="none" strike="noStrike" kern="1200" cap="small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Ciberinfraestructuras</a:t>
            </a:r>
            <a:r>
              <a:rPr kumimoji="0" lang="es-ES" sz="24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Remotas y Modelado para Mejorar la Gestión de </a:t>
            </a:r>
            <a:r>
              <a:rPr kumimoji="0" lang="es-ES" sz="24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s-ES" sz="24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a Eutrofización en Lagos y Embalses</a:t>
            </a:r>
            <a:endParaRPr kumimoji="0" lang="es-ES" sz="2400" b="1" i="0" u="none" strike="noStrike" kern="1200" cap="sm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923928" y="1916832"/>
            <a:ext cx="4176463" cy="2031325"/>
          </a:xfrm>
          <a:prstGeom prst="rect">
            <a:avLst/>
          </a:prstGeom>
          <a:solidFill>
            <a:schemeClr val="bg1">
              <a:alpha val="4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Disertación de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Agustín Pedro </a:t>
            </a: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Monteoliva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 Herreras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para optar al grado de Doctor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Tesis dirigida por el Prof. Dr.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Juan Carlos Canteras Jordana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"/>
          <a:stretch/>
        </p:blipFill>
        <p:spPr>
          <a:xfrm>
            <a:off x="0" y="2480"/>
            <a:ext cx="9144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7170"/>
            <a:ext cx="3227851" cy="2420888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89743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6136" y="-170270"/>
            <a:ext cx="8229600" cy="1143000"/>
          </a:xfrm>
        </p:spPr>
        <p:txBody>
          <a:bodyPr/>
          <a:lstStyle/>
          <a:p>
            <a:r>
              <a:rPr lang="es-ES" dirty="0" smtClean="0"/>
              <a:t>Planteamiento general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s-ES" smtClean="0"/>
              <a:t>9 de febrero de 2016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 smtClean="0"/>
              <a:t>A.P. Monteoliva</a:t>
            </a:r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836712"/>
            <a:ext cx="7027014" cy="5312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38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Estación perfiladora central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s-ES" smtClean="0"/>
              <a:t>9 de febrero de 2016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 smtClean="0"/>
              <a:t>A.P. Monteoliva</a:t>
            </a:r>
            <a:endParaRPr lang="es-ES" dirty="0"/>
          </a:p>
        </p:txBody>
      </p:sp>
      <p:pic>
        <p:nvPicPr>
          <p:cNvPr id="135" name="Imagen 1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2736"/>
            <a:ext cx="7003047" cy="5184576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217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Modelo 3D: Biogeoquímico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s-ES" smtClean="0"/>
              <a:t>9 de febrero de 2016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 smtClean="0"/>
              <a:t>A.P. Monteoliva</a:t>
            </a:r>
            <a:endParaRPr lang="es-ES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453325" y="1175957"/>
            <a:ext cx="8229600" cy="28007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cs typeface="Times New Roman" panose="02020603050405020304" pitchFamily="18" charset="0"/>
              </a:rPr>
              <a:t>Delft3d-ECO (</a:t>
            </a:r>
            <a:r>
              <a:rPr lang="es-ES" sz="2000" dirty="0" err="1">
                <a:cs typeface="Times New Roman" panose="02020603050405020304" pitchFamily="18" charset="0"/>
              </a:rPr>
              <a:t>Smits</a:t>
            </a:r>
            <a:r>
              <a:rPr lang="es-ES" sz="2000" dirty="0">
                <a:cs typeface="Times New Roman" panose="02020603050405020304" pitchFamily="18" charset="0"/>
              </a:rPr>
              <a:t> et al., 2013). </a:t>
            </a:r>
            <a:r>
              <a:rPr lang="es-ES" sz="2000" dirty="0" smtClean="0">
                <a:cs typeface="Times New Roman" panose="02020603050405020304" pitchFamily="18" charset="0"/>
              </a:rPr>
              <a:t>Se acopla dinámica al </a:t>
            </a:r>
            <a:r>
              <a:rPr lang="es-ES" sz="2000" dirty="0" err="1" smtClean="0">
                <a:cs typeface="Times New Roman" panose="02020603050405020304" pitchFamily="18" charset="0"/>
              </a:rPr>
              <a:t>Delft</a:t>
            </a:r>
            <a:r>
              <a:rPr lang="es-ES" sz="2000" dirty="0" smtClean="0">
                <a:cs typeface="Times New Roman" panose="02020603050405020304" pitchFamily="18" charset="0"/>
              </a:rPr>
              <a:t>-FLOW. Integración </a:t>
            </a:r>
            <a:r>
              <a:rPr lang="es-ES" sz="2000" dirty="0">
                <a:cs typeface="Times New Roman" panose="02020603050405020304" pitchFamily="18" charset="0"/>
              </a:rPr>
              <a:t>numérica de </a:t>
            </a:r>
            <a:r>
              <a:rPr lang="es-ES" sz="2000" dirty="0" smtClean="0">
                <a:cs typeface="Times New Roman" panose="02020603050405020304" pitchFamily="18" charset="0"/>
              </a:rPr>
              <a:t>ecuaciones de conservación </a:t>
            </a:r>
            <a:r>
              <a:rPr lang="es-ES" sz="2000" dirty="0">
                <a:cs typeface="Times New Roman" panose="02020603050405020304" pitchFamily="18" charset="0"/>
              </a:rPr>
              <a:t>de la masa. Resuelve </a:t>
            </a:r>
            <a:r>
              <a:rPr lang="es-ES" sz="2000" dirty="0" smtClean="0">
                <a:cs typeface="Times New Roman" panose="02020603050405020304" pitchFamily="18" charset="0"/>
              </a:rPr>
              <a:t>ecuaciones </a:t>
            </a:r>
            <a:r>
              <a:rPr lang="es-ES" sz="2000" dirty="0">
                <a:cs typeface="Times New Roman" panose="02020603050405020304" pitchFamily="18" charset="0"/>
              </a:rPr>
              <a:t>3D de </a:t>
            </a:r>
            <a:r>
              <a:rPr lang="es-ES" sz="2000" dirty="0" err="1">
                <a:cs typeface="Times New Roman" panose="02020603050405020304" pitchFamily="18" charset="0"/>
              </a:rPr>
              <a:t>advección</a:t>
            </a:r>
            <a:r>
              <a:rPr lang="es-ES" sz="2000" dirty="0">
                <a:cs typeface="Times New Roman" panose="02020603050405020304" pitchFamily="18" charset="0"/>
              </a:rPr>
              <a:t>, difusión y </a:t>
            </a:r>
            <a:r>
              <a:rPr lang="es-ES" sz="2000" dirty="0" smtClean="0">
                <a:cs typeface="Times New Roman" panose="02020603050405020304" pitchFamily="18" charset="0"/>
              </a:rPr>
              <a:t>reacción, en malla </a:t>
            </a:r>
            <a:r>
              <a:rPr lang="es-ES" sz="2000" dirty="0">
                <a:cs typeface="Times New Roman" panose="02020603050405020304" pitchFamily="18" charset="0"/>
              </a:rPr>
              <a:t>computacional de volúmenes finitos</a:t>
            </a:r>
            <a:r>
              <a:rPr lang="es-ES" sz="2000" dirty="0" smtClean="0">
                <a:cs typeface="Times New Roman" panose="02020603050405020304" pitchFamily="18" charset="0"/>
              </a:rPr>
              <a:t>:</a:t>
            </a:r>
          </a:p>
          <a:p>
            <a:endParaRPr lang="es-ES" sz="2000" dirty="0">
              <a:cs typeface="Times New Roman" panose="02020603050405020304" pitchFamily="18" charset="0"/>
            </a:endParaRPr>
          </a:p>
          <a:p>
            <a:endParaRPr lang="es-ES" sz="2000" dirty="0" smtClean="0">
              <a:cs typeface="Times New Roman" panose="02020603050405020304" pitchFamily="18" charset="0"/>
            </a:endParaRPr>
          </a:p>
          <a:p>
            <a:endParaRPr lang="es-ES" sz="2000" dirty="0" smtClean="0">
              <a:cs typeface="Times New Roman" panose="02020603050405020304" pitchFamily="18" charset="0"/>
            </a:endParaRPr>
          </a:p>
          <a:p>
            <a:endParaRPr lang="es-ES" sz="2000" dirty="0"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87" y="2658240"/>
            <a:ext cx="4381500" cy="117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69217"/>
            <a:ext cx="4608511" cy="341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arcador de contenido 2"/>
          <p:cNvSpPr txBox="1">
            <a:spLocks/>
          </p:cNvSpPr>
          <p:nvPr/>
        </p:nvSpPr>
        <p:spPr bwMode="auto">
          <a:xfrm>
            <a:off x="453325" y="1175957"/>
            <a:ext cx="3837831" cy="441351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dirty="0" smtClean="0"/>
              <a:t>Módulos aplicados en Cuerda del Pozo:</a:t>
            </a:r>
          </a:p>
          <a:p>
            <a:pPr lvl="0"/>
            <a:r>
              <a:rPr lang="es-ES" sz="1800" dirty="0"/>
              <a:t>Crecimiento, mortalidad </a:t>
            </a:r>
            <a:r>
              <a:rPr lang="es-ES" sz="1800" dirty="0" smtClean="0"/>
              <a:t>del </a:t>
            </a:r>
            <a:r>
              <a:rPr lang="es-ES" sz="1800" dirty="0"/>
              <a:t>fitoplancton</a:t>
            </a:r>
          </a:p>
          <a:p>
            <a:pPr lvl="0"/>
            <a:r>
              <a:rPr lang="en-US" sz="1800" dirty="0" err="1"/>
              <a:t>Extinción</a:t>
            </a:r>
            <a:r>
              <a:rPr lang="en-US" sz="1800" dirty="0"/>
              <a:t> de la </a:t>
            </a:r>
            <a:r>
              <a:rPr lang="en-US" sz="1800" dirty="0" err="1"/>
              <a:t>luz</a:t>
            </a:r>
            <a:endParaRPr lang="es-ES" sz="1800" dirty="0"/>
          </a:p>
          <a:p>
            <a:pPr lvl="0"/>
            <a:r>
              <a:rPr lang="en-US" sz="1800" dirty="0" err="1"/>
              <a:t>Descomposición</a:t>
            </a:r>
            <a:r>
              <a:rPr lang="en-US" sz="1800" dirty="0"/>
              <a:t> de la </a:t>
            </a:r>
            <a:r>
              <a:rPr lang="en-US" sz="1800" dirty="0" err="1"/>
              <a:t>materia</a:t>
            </a:r>
            <a:r>
              <a:rPr lang="en-US" sz="1800" dirty="0"/>
              <a:t> </a:t>
            </a:r>
            <a:r>
              <a:rPr lang="en-US" sz="1800" dirty="0" err="1"/>
              <a:t>orgánica</a:t>
            </a:r>
            <a:endParaRPr lang="es-ES" sz="1800" dirty="0"/>
          </a:p>
          <a:p>
            <a:pPr lvl="0"/>
            <a:r>
              <a:rPr lang="en-US" sz="1800" dirty="0" err="1"/>
              <a:t>Nitrificación</a:t>
            </a:r>
            <a:r>
              <a:rPr lang="en-US" sz="1800" dirty="0"/>
              <a:t>, </a:t>
            </a:r>
            <a:r>
              <a:rPr lang="en-US" sz="1800" dirty="0" err="1"/>
              <a:t>desnitrificación</a:t>
            </a:r>
            <a:endParaRPr lang="es-ES" sz="1800" dirty="0"/>
          </a:p>
          <a:p>
            <a:pPr lvl="0"/>
            <a:r>
              <a:rPr lang="en-US" sz="1800" dirty="0" err="1"/>
              <a:t>Adsorción</a:t>
            </a:r>
            <a:r>
              <a:rPr lang="en-US" sz="1800" dirty="0"/>
              <a:t> y </a:t>
            </a:r>
            <a:r>
              <a:rPr lang="en-US" sz="1800" dirty="0" err="1"/>
              <a:t>precipitación</a:t>
            </a:r>
            <a:r>
              <a:rPr lang="en-US" sz="1800" dirty="0"/>
              <a:t> de </a:t>
            </a:r>
            <a:r>
              <a:rPr lang="en-US" sz="1800" dirty="0" err="1"/>
              <a:t>fosfato</a:t>
            </a:r>
            <a:endParaRPr lang="es-ES" sz="1800" dirty="0"/>
          </a:p>
          <a:p>
            <a:pPr lvl="0"/>
            <a:r>
              <a:rPr lang="en-US" sz="1800" dirty="0" err="1"/>
              <a:t>Disolución</a:t>
            </a:r>
            <a:r>
              <a:rPr lang="en-US" sz="1800" dirty="0"/>
              <a:t> del </a:t>
            </a:r>
            <a:r>
              <a:rPr lang="en-US" sz="1800" dirty="0" err="1"/>
              <a:t>silicato</a:t>
            </a:r>
            <a:r>
              <a:rPr lang="en-US" sz="1800" dirty="0"/>
              <a:t> opal</a:t>
            </a:r>
            <a:endParaRPr lang="es-ES" sz="1800" dirty="0"/>
          </a:p>
          <a:p>
            <a:pPr lvl="0"/>
            <a:r>
              <a:rPr lang="en-US" sz="1800" dirty="0" err="1"/>
              <a:t>Reaireación</a:t>
            </a:r>
            <a:r>
              <a:rPr lang="en-US" sz="1800" dirty="0"/>
              <a:t> del </a:t>
            </a:r>
            <a:r>
              <a:rPr lang="en-US" sz="1800" dirty="0" err="1"/>
              <a:t>oxígeno</a:t>
            </a:r>
            <a:r>
              <a:rPr lang="en-US" sz="1800" dirty="0"/>
              <a:t> </a:t>
            </a:r>
            <a:r>
              <a:rPr lang="en-US" sz="1800" dirty="0" err="1"/>
              <a:t>disuelto</a:t>
            </a:r>
            <a:endParaRPr lang="es-ES" sz="1800" dirty="0"/>
          </a:p>
          <a:p>
            <a:r>
              <a:rPr lang="es-ES" sz="1800" dirty="0"/>
              <a:t>Sedimentación neta de componentes </a:t>
            </a:r>
            <a:r>
              <a:rPr lang="es-ES" sz="1800" dirty="0" err="1"/>
              <a:t>particulados</a:t>
            </a:r>
            <a:r>
              <a:rPr lang="es-ES" sz="1800" dirty="0"/>
              <a:t> (sin </a:t>
            </a:r>
            <a:r>
              <a:rPr lang="es-ES" sz="1800" dirty="0" err="1"/>
              <a:t>resuspensión</a:t>
            </a:r>
            <a:r>
              <a:rPr lang="es-ES" sz="1800" dirty="0"/>
              <a:t>)</a:t>
            </a:r>
            <a:endParaRPr lang="es-ES" sz="1800" dirty="0" smtClean="0"/>
          </a:p>
        </p:txBody>
      </p:sp>
    </p:spTree>
    <p:extLst>
      <p:ext uri="{BB962C8B-B14F-4D97-AF65-F5344CB8AC3E}">
        <p14:creationId xmlns:p14="http://schemas.microsoft.com/office/powerpoint/2010/main" val="857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536" y="-137231"/>
            <a:ext cx="8229600" cy="1143000"/>
          </a:xfrm>
        </p:spPr>
        <p:txBody>
          <a:bodyPr/>
          <a:lstStyle/>
          <a:p>
            <a:r>
              <a:rPr lang="es-ES" dirty="0" smtClean="0"/>
              <a:t>Plataforma perfiladora (II)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s-ES" smtClean="0"/>
              <a:t>9 de febrero de 2016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 smtClean="0"/>
              <a:t>A.P. Monteoliva</a:t>
            </a:r>
            <a:endParaRPr lang="es-ES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449536" y="939593"/>
            <a:ext cx="7813551" cy="70788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 smtClean="0">
                <a:cs typeface="Times New Roman" panose="02020603050405020304" pitchFamily="18" charset="0"/>
              </a:rPr>
              <a:t>Clorofila </a:t>
            </a:r>
            <a:r>
              <a:rPr lang="es-ES" sz="2000" i="1" dirty="0" smtClean="0">
                <a:cs typeface="Times New Roman" panose="02020603050405020304" pitchFamily="18" charset="0"/>
              </a:rPr>
              <a:t>a</a:t>
            </a:r>
            <a:r>
              <a:rPr lang="es-ES" sz="2000" dirty="0" smtClean="0">
                <a:cs typeface="Times New Roman" panose="02020603050405020304" pitchFamily="18" charset="0"/>
              </a:rPr>
              <a:t> (biomasa de fitoplancton): </a:t>
            </a:r>
            <a:r>
              <a:rPr lang="es-ES" sz="2000" dirty="0" smtClean="0"/>
              <a:t>Desarrollos clorofíceas invernales (2011 y 2012) y diatomeas primaverales (2014)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46393"/>
            <a:ext cx="5937831" cy="176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Marcador de contenido 2"/>
          <p:cNvSpPr txBox="1">
            <a:spLocks/>
          </p:cNvSpPr>
          <p:nvPr/>
        </p:nvSpPr>
        <p:spPr bwMode="auto">
          <a:xfrm>
            <a:off x="446137" y="1715041"/>
            <a:ext cx="7813551" cy="70788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 smtClean="0">
                <a:cs typeface="Times New Roman" panose="02020603050405020304" pitchFamily="18" charset="0"/>
              </a:rPr>
              <a:t>Ficocianinas (biomasa de cianobacterias): </a:t>
            </a:r>
            <a:r>
              <a:rPr lang="es-ES" sz="2000" dirty="0" err="1" smtClean="0">
                <a:cs typeface="Times New Roman" panose="02020603050405020304" pitchFamily="18" charset="0"/>
              </a:rPr>
              <a:t>c</a:t>
            </a:r>
            <a:r>
              <a:rPr lang="es-ES" sz="2000" dirty="0" err="1" smtClean="0"/>
              <a:t>HABs</a:t>
            </a:r>
            <a:r>
              <a:rPr lang="es-ES" sz="2000" dirty="0" smtClean="0"/>
              <a:t> en 2010 y 2013, siempre en septiembre-octubre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433683"/>
            <a:ext cx="5937831" cy="175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622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Sistema de alerta riesgo de </a:t>
            </a:r>
            <a:r>
              <a:rPr lang="es-ES" dirty="0" err="1" smtClean="0"/>
              <a:t>cHAB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s-ES" smtClean="0"/>
              <a:t>9 de febrero de 2016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 smtClean="0"/>
              <a:t>A.P. Monteoliva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10" y="1580501"/>
            <a:ext cx="6613653" cy="44216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89" y="2524259"/>
            <a:ext cx="8090093" cy="36579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69" y="1213180"/>
            <a:ext cx="3356437" cy="14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4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Modelo CAEDYM: Cianobacterias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s-ES" smtClean="0"/>
              <a:t>9 de febrero de 2016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 smtClean="0"/>
              <a:t>A.P. Monteoliva</a:t>
            </a:r>
            <a:endParaRPr lang="es-ES" dirty="0"/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 bwMode="auto">
          <a:xfrm>
            <a:off x="745577" y="1257592"/>
            <a:ext cx="7705585" cy="40011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 smtClean="0">
                <a:cs typeface="Times New Roman" panose="02020603050405020304" pitchFamily="18" charset="0"/>
              </a:rPr>
              <a:t>Se muestra útil para predecir riesgo de </a:t>
            </a:r>
            <a:r>
              <a:rPr lang="es-ES" sz="2000" dirty="0" err="1" smtClean="0">
                <a:cs typeface="Times New Roman" panose="02020603050405020304" pitchFamily="18" charset="0"/>
              </a:rPr>
              <a:t>cHAB</a:t>
            </a:r>
            <a:r>
              <a:rPr lang="es-ES" sz="2000" dirty="0">
                <a:cs typeface="Times New Roman" panose="02020603050405020304" pitchFamily="18" charset="0"/>
              </a:rPr>
              <a:t> </a:t>
            </a:r>
            <a:r>
              <a:rPr lang="es-ES" sz="2000" dirty="0" smtClean="0">
                <a:cs typeface="Times New Roman" panose="02020603050405020304" pitchFamily="18" charset="0"/>
              </a:rPr>
              <a:t>generalizado en el embalse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811802" y="1993724"/>
            <a:ext cx="5498269" cy="4032448"/>
            <a:chOff x="2101902" y="1941201"/>
            <a:chExt cx="5661407" cy="4202025"/>
          </a:xfrm>
        </p:grpSpPr>
        <p:sp>
          <p:nvSpPr>
            <p:cNvPr id="3" name="Rectángulo 2"/>
            <p:cNvSpPr/>
            <p:nvPr/>
          </p:nvSpPr>
          <p:spPr>
            <a:xfrm>
              <a:off x="2101902" y="1941201"/>
              <a:ext cx="5661407" cy="1682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9" name="Imagen 8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1941201"/>
              <a:ext cx="5376903" cy="2113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8"/>
            <a:stretch/>
          </p:blipFill>
          <p:spPr>
            <a:xfrm>
              <a:off x="2101902" y="3623641"/>
              <a:ext cx="5661407" cy="2519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825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Global">
  <a:themeElements>
    <a:clrScheme name="1_Global 2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1_Global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GI Powerpoint Presentation (closing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EGI_Engage_powerpoint_presentation_v3.1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_EGI Powerpoint Presentation (body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GI Powerpoint Presentation (closing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EGI_Engage_powerpoint_presentation_v3.1</Template>
  <TotalTime>2242</TotalTime>
  <Words>1460</Words>
  <Application>Microsoft Office PowerPoint</Application>
  <PresentationFormat>Presentación en pantalla (4:3)</PresentationFormat>
  <Paragraphs>269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29</vt:i4>
      </vt:variant>
    </vt:vector>
  </HeadingPairs>
  <TitlesOfParts>
    <vt:vector size="43" baseType="lpstr">
      <vt:lpstr>ＭＳ Ｐゴシック</vt:lpstr>
      <vt:lpstr>Agency FB</vt:lpstr>
      <vt:lpstr>Arial</vt:lpstr>
      <vt:lpstr>Calibri</vt:lpstr>
      <vt:lpstr>Segoe UI</vt:lpstr>
      <vt:lpstr>Times New Roman</vt:lpstr>
      <vt:lpstr>Trebuchet MS</vt:lpstr>
      <vt:lpstr>Verdana</vt:lpstr>
      <vt:lpstr>1_Global</vt:lpstr>
      <vt:lpstr>EGI Powerpoint Presentation (closing)</vt:lpstr>
      <vt:lpstr>1_EGI_Engage_powerpoint_presentation_v3.1</vt:lpstr>
      <vt:lpstr>1_EGI Powerpoint Presentation (body)</vt:lpstr>
      <vt:lpstr>1_EGI Powerpoint Presentation (closing)</vt:lpstr>
      <vt:lpstr>Diseño predeterminado</vt:lpstr>
      <vt:lpstr>Relevant data and parameters for understanding and validating models and comparing observations about Water Reservoirs and Lakes,  with specific emphasis on addressing Algae Bloom</vt:lpstr>
      <vt:lpstr>Introducing our collaboration on Water Reservoirs</vt:lpstr>
      <vt:lpstr>Presentación de PowerPoint</vt:lpstr>
      <vt:lpstr>Planteamiento general</vt:lpstr>
      <vt:lpstr>Estación perfiladora central</vt:lpstr>
      <vt:lpstr>Modelo 3D: Biogeoquímico</vt:lpstr>
      <vt:lpstr>Plataforma perfiladora (II)</vt:lpstr>
      <vt:lpstr>Sistema de alerta riesgo de cHAB</vt:lpstr>
      <vt:lpstr>Modelo CAEDYM: Cianobacterias</vt:lpstr>
      <vt:lpstr>Modelo 3D: Hidrodinámica</vt:lpstr>
      <vt:lpstr>Modelo 3D: Calidad del agua</vt:lpstr>
      <vt:lpstr>FRAMEWORK</vt:lpstr>
      <vt:lpstr>Exploration of VREs in LW</vt:lpstr>
      <vt:lpstr>Global Scheme</vt:lpstr>
      <vt:lpstr>EGI-LIFEWATCH / INDIGO-WP2  Case Study</vt:lpstr>
      <vt:lpstr>SOLUTIONS EXPLORED</vt:lpstr>
      <vt:lpstr>AN INTEGRATING VRE FRAMEWORK</vt:lpstr>
      <vt:lpstr>APPLIED TO CdP WATER RESERVOIR</vt:lpstr>
      <vt:lpstr>Projects follow the Data Life-Cycle: Plan</vt:lpstr>
      <vt:lpstr>Projects follow the Data Life-Cycle: Describe</vt:lpstr>
      <vt:lpstr>Projects follow the Data Life-Cycle: Analyze</vt:lpstr>
      <vt:lpstr>Projects follow the Data Life-Cycle: Analyze</vt:lpstr>
      <vt:lpstr>Projects follow the Data Life-Cycle: Preserve</vt:lpstr>
      <vt:lpstr>Projects follow the Data Life-Cycle: Publish</vt:lpstr>
      <vt:lpstr>An integrating VRE oriented to Projects</vt:lpstr>
      <vt:lpstr>Key question: Incorporate Digital Knowledge</vt:lpstr>
      <vt:lpstr>Incorporating Digital Knowledge…</vt:lpstr>
      <vt:lpstr>Incorporating Digital Knowledge…</vt:lpstr>
      <vt:lpstr>Presentación de PowerPoint</vt:lpstr>
    </vt:vector>
  </TitlesOfParts>
  <Company>IFCA-CSIC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in the  EGI-LifeWatch Competence Center</dc:title>
  <dc:creator>JM</dc:creator>
  <cp:lastModifiedBy>Jesus</cp:lastModifiedBy>
  <cp:revision>34</cp:revision>
  <dcterms:created xsi:type="dcterms:W3CDTF">2015-05-17T12:28:17Z</dcterms:created>
  <dcterms:modified xsi:type="dcterms:W3CDTF">2016-02-28T17:42:43Z</dcterms:modified>
</cp:coreProperties>
</file>